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1" r:id="rId3"/>
    <p:sldId id="310" r:id="rId4"/>
    <p:sldId id="322" r:id="rId5"/>
    <p:sldId id="323" r:id="rId6"/>
    <p:sldId id="325" r:id="rId7"/>
    <p:sldId id="320" r:id="rId8"/>
    <p:sldId id="328" r:id="rId9"/>
    <p:sldId id="329" r:id="rId10"/>
    <p:sldId id="330" r:id="rId11"/>
    <p:sldId id="311" r:id="rId12"/>
    <p:sldId id="326" r:id="rId13"/>
    <p:sldId id="327" r:id="rId14"/>
    <p:sldId id="256"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D17E09-8051-3607-89DA-812C58E9093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452D5F1F-8B07-7D8A-73F4-C18FEEF94B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6B2BEB84-EF9B-E123-B57C-5E251EC2529D}"/>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5" name="Marcador de pie de página 4">
            <a:extLst>
              <a:ext uri="{FF2B5EF4-FFF2-40B4-BE49-F238E27FC236}">
                <a16:creationId xmlns:a16="http://schemas.microsoft.com/office/drawing/2014/main" id="{B04BD7C4-28EB-460E-FD17-B2823F74B88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D9A30D6-E8DD-3F71-8DA8-91FF2D1595F1}"/>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20967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DF2EB5-D621-6219-62F8-6E7811CB6889}"/>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C2C1625-4725-8252-582A-7CA3A121DE4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A39D156-7796-5875-1578-F290A4295595}"/>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5" name="Marcador de pie de página 4">
            <a:extLst>
              <a:ext uri="{FF2B5EF4-FFF2-40B4-BE49-F238E27FC236}">
                <a16:creationId xmlns:a16="http://schemas.microsoft.com/office/drawing/2014/main" id="{68A351F6-50AB-D57D-DFFA-3B247102510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B2A96A7-4905-7150-A462-2136A0DA2AB5}"/>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111060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83A0A4B-8BE1-C3B6-EACB-69798ADAF65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9D54B2F6-3739-1F45-FC77-5E4E61DFE0C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C1BE2051-58F7-D6AB-3F5B-38674B4D67BE}"/>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5" name="Marcador de pie de página 4">
            <a:extLst>
              <a:ext uri="{FF2B5EF4-FFF2-40B4-BE49-F238E27FC236}">
                <a16:creationId xmlns:a16="http://schemas.microsoft.com/office/drawing/2014/main" id="{484A4058-5DB6-96E1-CCA8-262E608CA2B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EA44789-3B4C-CC74-9529-70E6E210900C}"/>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4802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BB2B4D-8D69-B475-48D5-6D3F52B07F6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90762B2-19AA-CDF5-B85E-41142FBAB52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1735933-ED25-3B3E-17FF-EB309CD3A2F5}"/>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5" name="Marcador de pie de página 4">
            <a:extLst>
              <a:ext uri="{FF2B5EF4-FFF2-40B4-BE49-F238E27FC236}">
                <a16:creationId xmlns:a16="http://schemas.microsoft.com/office/drawing/2014/main" id="{5BC888E3-0E8D-248E-15F4-980148571DE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35FAB51-D388-564A-592A-B5437A18CA7F}"/>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386743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054AA1-4D75-4EA1-32EE-FEF2A21F2A0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48839C18-D89F-2601-A3CB-36D9BD945E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2D30E26-F4DE-2092-0FFC-015B431A076A}"/>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5" name="Marcador de pie de página 4">
            <a:extLst>
              <a:ext uri="{FF2B5EF4-FFF2-40B4-BE49-F238E27FC236}">
                <a16:creationId xmlns:a16="http://schemas.microsoft.com/office/drawing/2014/main" id="{49215750-5223-800F-84C8-64071813D8D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4EF96BE-7CA3-B33B-CC0B-7C14CA2327EC}"/>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115406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7F6FB7-DF55-46B2-D59D-02A73620886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9A6B8F9-7DE4-ABE8-303A-EFD3EE6CC1C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710937A8-B5E9-0A2F-0D63-7B2CD74F427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437BA63A-91F6-95A0-DCB9-7238C6549069}"/>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6" name="Marcador de pie de página 5">
            <a:extLst>
              <a:ext uri="{FF2B5EF4-FFF2-40B4-BE49-F238E27FC236}">
                <a16:creationId xmlns:a16="http://schemas.microsoft.com/office/drawing/2014/main" id="{4C3680E9-ED47-DB69-865D-FEC2EF868863}"/>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97DDB96C-E3DC-D11F-3D04-333B1E1B66C4}"/>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1697431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79A5E7-1666-3A02-6E18-F255B708A4CB}"/>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1026320A-2B81-006D-C51F-C257056378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BE55946-D706-8340-3703-591F3B05B29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1C745C11-C6F0-8D57-9EE1-39EE1CDCBE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0D3E24E-7587-7BC0-743F-0F66C677CE7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2C8D25BD-012C-BD27-5D05-4B295985BEEB}"/>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8" name="Marcador de pie de página 7">
            <a:extLst>
              <a:ext uri="{FF2B5EF4-FFF2-40B4-BE49-F238E27FC236}">
                <a16:creationId xmlns:a16="http://schemas.microsoft.com/office/drawing/2014/main" id="{AECCDC98-0DEA-13E0-50DC-5A9880C383F4}"/>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551095FC-AD1C-C381-A430-07C8F0728053}"/>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2881171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FB422E-1980-4D97-15AA-176E70BBBA96}"/>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9AA6768-A99E-47A0-C098-9864405B1F8F}"/>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4" name="Marcador de pie de página 3">
            <a:extLst>
              <a:ext uri="{FF2B5EF4-FFF2-40B4-BE49-F238E27FC236}">
                <a16:creationId xmlns:a16="http://schemas.microsoft.com/office/drawing/2014/main" id="{5B1CF2B0-18C3-704C-937A-11E7391D88E5}"/>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8BB52193-1269-6193-E79C-E5C5C94CB0AF}"/>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3641649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728E33D-CED0-A2E3-F737-A8E875214145}"/>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3" name="Marcador de pie de página 2">
            <a:extLst>
              <a:ext uri="{FF2B5EF4-FFF2-40B4-BE49-F238E27FC236}">
                <a16:creationId xmlns:a16="http://schemas.microsoft.com/office/drawing/2014/main" id="{1BD887A7-2DF8-018C-BC35-8094A35FFC65}"/>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7CE3C3E1-69CB-AE5B-E379-16C8A1D3FCB4}"/>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12345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ABA6-39D2-8665-C3AE-DC24F1C5D2E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86EC271-2106-E34C-CC2B-E79AB2D975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6DB1E660-BACA-F9C4-05E4-F66EEE8F40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B19A973-0346-9344-0037-1D8E65454A27}"/>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6" name="Marcador de pie de página 5">
            <a:extLst>
              <a:ext uri="{FF2B5EF4-FFF2-40B4-BE49-F238E27FC236}">
                <a16:creationId xmlns:a16="http://schemas.microsoft.com/office/drawing/2014/main" id="{48F10927-A835-AC46-BA03-3B1B8EF46ED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F0810AA1-C477-4AE2-1383-C0BED2DE1940}"/>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147877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08221A-DF88-AACC-4799-2CDB726B201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30F534A9-78D0-BF39-F713-4606A76DA7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115B013E-9F5C-DD1D-8D29-94F4DDA981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E29A2EF-FEE9-D7BE-4297-6A330131BD05}"/>
              </a:ext>
            </a:extLst>
          </p:cNvPr>
          <p:cNvSpPr>
            <a:spLocks noGrp="1"/>
          </p:cNvSpPr>
          <p:nvPr>
            <p:ph type="dt" sz="half" idx="10"/>
          </p:nvPr>
        </p:nvSpPr>
        <p:spPr/>
        <p:txBody>
          <a:bodyPr/>
          <a:lstStyle/>
          <a:p>
            <a:fld id="{4E244609-63D5-40F0-A682-37A9DD1F9940}" type="datetimeFigureOut">
              <a:rPr lang="es-ES" smtClean="0"/>
              <a:t>14/10/2024</a:t>
            </a:fld>
            <a:endParaRPr lang="es-ES"/>
          </a:p>
        </p:txBody>
      </p:sp>
      <p:sp>
        <p:nvSpPr>
          <p:cNvPr id="6" name="Marcador de pie de página 5">
            <a:extLst>
              <a:ext uri="{FF2B5EF4-FFF2-40B4-BE49-F238E27FC236}">
                <a16:creationId xmlns:a16="http://schemas.microsoft.com/office/drawing/2014/main" id="{9A14AC1F-CB8B-40B4-9558-2AB6D834740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CF3B4BE9-4BC0-9265-3458-D3138A6AD265}"/>
              </a:ext>
            </a:extLst>
          </p:cNvPr>
          <p:cNvSpPr>
            <a:spLocks noGrp="1"/>
          </p:cNvSpPr>
          <p:nvPr>
            <p:ph type="sldNum" sz="quarter" idx="12"/>
          </p:nvPr>
        </p:nvSpPr>
        <p:spPr/>
        <p:txBody>
          <a:bodyPr/>
          <a:lstStyle/>
          <a:p>
            <a:fld id="{06758A12-B19F-4FAB-AD0D-B5E3372CE934}" type="slidenum">
              <a:rPr lang="es-ES" smtClean="0"/>
              <a:t>‹Nº›</a:t>
            </a:fld>
            <a:endParaRPr lang="es-ES"/>
          </a:p>
        </p:txBody>
      </p:sp>
    </p:spTree>
    <p:extLst>
      <p:ext uri="{BB962C8B-B14F-4D97-AF65-F5344CB8AC3E}">
        <p14:creationId xmlns:p14="http://schemas.microsoft.com/office/powerpoint/2010/main" val="208964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D90B05A-9437-55BF-19E8-D136D5C056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167E8F1-695D-4639-59E9-B7E835CBB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62CC207-DFE6-0DEF-9D0E-2671FE60DC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44609-63D5-40F0-A682-37A9DD1F9940}" type="datetimeFigureOut">
              <a:rPr lang="es-ES" smtClean="0"/>
              <a:t>14/10/2024</a:t>
            </a:fld>
            <a:endParaRPr lang="es-ES"/>
          </a:p>
        </p:txBody>
      </p:sp>
      <p:sp>
        <p:nvSpPr>
          <p:cNvPr id="5" name="Marcador de pie de página 4">
            <a:extLst>
              <a:ext uri="{FF2B5EF4-FFF2-40B4-BE49-F238E27FC236}">
                <a16:creationId xmlns:a16="http://schemas.microsoft.com/office/drawing/2014/main" id="{B126067A-E3B7-19BF-4052-2CE19945DC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97377680-4588-7501-7B47-B2AF089054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758A12-B19F-4FAB-AD0D-B5E3372CE934}" type="slidenum">
              <a:rPr lang="es-ES" smtClean="0"/>
              <a:t>‹Nº›</a:t>
            </a:fld>
            <a:endParaRPr lang="es-ES"/>
          </a:p>
        </p:txBody>
      </p:sp>
    </p:spTree>
    <p:extLst>
      <p:ext uri="{BB962C8B-B14F-4D97-AF65-F5344CB8AC3E}">
        <p14:creationId xmlns:p14="http://schemas.microsoft.com/office/powerpoint/2010/main" val="1117975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juntadeandalucia.es/medioambiente/portal/web/cambio-climatico/indice/-/asset_publisher/hdxWUGtQGkX8/content/compensaci-c3-b3n-de-emisiones/328613" TargetMode="External"/><Relationship Id="rId2" Type="http://schemas.openxmlformats.org/officeDocument/2006/relationships/hyperlink" Target="https://www.juntadeandalucia.es/medioambiente/portal/web/cambio-climatico/indice/-/asset_publisher/hdxWUGtQGkX8/content/inventario-andaluz-de-sumideros-de-di-c3-b3xido-de-carbono/20151"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fsn@fundacionsomosnaturaleza.com" TargetMode="External"/><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juntadeandalucia.es/medioambiente/portal/web/cambio-climatico/indice/-/asset_publisher/hdxWUGtQGkX8/content/sistema-andaluz-de-compensaci-c3-b3n-de-emisiones-sace--1/20151"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boe.es/eli/es-an/l/2018/10/08/8" TargetMode="External"/><Relationship Id="rId4" Type="http://schemas.openxmlformats.org/officeDocument/2006/relationships/hyperlink" Target="https://www.juntadeandalucia.es/medioambiente/portal/web/cambio-climatico/indice/-/asset_publisher/hdxWUGtQGkX8/content/sistema-andaluz-de-emisiones-registradas-saer-/328613#:~:text=El%20Sistema%20Andaluz%20de%20Emisiones,de%20efecto%20invernadero%20en%20Andaluc%C3%ADa"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juntadeandalucia.es/medioambiente/portal/web/cambio-climatico/indice/-/asset_publisher/hdxWUGtQGkX8/content/sistema-andaluz-de-compensaci-c3-b3n-de-emisiones-sace--1/20151"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cambioclimaticoandalucia.csmaea@juntadeandalucia.es"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juntadeandalucia.es/medioambiente/portal/web/cambio-climatico/indice/-/asset_publisher/hdxWUGtQGkX8/content/sistema-andaluz-de-compensaci-c3-b3n-de-emisiones-sace--1/20151"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63211F3A-83A1-7C69-AC93-1FC730FAF70F}"/>
              </a:ext>
            </a:extLst>
          </p:cNvPr>
          <p:cNvPicPr>
            <a:picLocks noChangeAspect="1"/>
          </p:cNvPicPr>
          <p:nvPr/>
        </p:nvPicPr>
        <p:blipFill>
          <a:blip r:embed="rId2"/>
          <a:stretch>
            <a:fillRect/>
          </a:stretch>
        </p:blipFill>
        <p:spPr>
          <a:xfrm>
            <a:off x="643467" y="1193271"/>
            <a:ext cx="5291666" cy="4471457"/>
          </a:xfrm>
          <a:prstGeom prst="rect">
            <a:avLst/>
          </a:prstGeom>
        </p:spPr>
      </p:pic>
      <p:pic>
        <p:nvPicPr>
          <p:cNvPr id="2" name="Imagen 1">
            <a:extLst>
              <a:ext uri="{FF2B5EF4-FFF2-40B4-BE49-F238E27FC236}">
                <a16:creationId xmlns:a16="http://schemas.microsoft.com/office/drawing/2014/main" id="{7F1DB1D8-6177-5199-8EB7-8AEAE2C63FC8}"/>
              </a:ext>
            </a:extLst>
          </p:cNvPr>
          <p:cNvPicPr>
            <a:picLocks noChangeAspect="1"/>
          </p:cNvPicPr>
          <p:nvPr/>
        </p:nvPicPr>
        <p:blipFill>
          <a:blip r:embed="rId3"/>
          <a:stretch>
            <a:fillRect/>
          </a:stretch>
        </p:blipFill>
        <p:spPr>
          <a:xfrm>
            <a:off x="6256865" y="2463271"/>
            <a:ext cx="5291667" cy="1931458"/>
          </a:xfrm>
          <a:prstGeom prst="rect">
            <a:avLst/>
          </a:prstGeom>
        </p:spPr>
      </p:pic>
    </p:spTree>
    <p:extLst>
      <p:ext uri="{BB962C8B-B14F-4D97-AF65-F5344CB8AC3E}">
        <p14:creationId xmlns:p14="http://schemas.microsoft.com/office/powerpoint/2010/main" val="2243441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FA54EAA-5EAE-549E-8615-DD23B5334A29}"/>
              </a:ext>
            </a:extLst>
          </p:cNvPr>
          <p:cNvSpPr txBox="1"/>
          <p:nvPr/>
        </p:nvSpPr>
        <p:spPr>
          <a:xfrm>
            <a:off x="323271" y="198642"/>
            <a:ext cx="11194474" cy="369332"/>
          </a:xfrm>
          <a:prstGeom prst="rect">
            <a:avLst/>
          </a:prstGeom>
          <a:noFill/>
        </p:spPr>
        <p:txBody>
          <a:bodyPr wrap="square">
            <a:spAutoFit/>
          </a:bodyPr>
          <a:lstStyle/>
          <a:p>
            <a:pPr algn="ctr"/>
            <a:r>
              <a:rPr lang="es-ES" sz="1800" b="1" i="0" dirty="0">
                <a:solidFill>
                  <a:srgbClr val="008000"/>
                </a:solidFill>
                <a:effectLst/>
                <a:latin typeface="Arial Narrow" panose="020B0606020202030204" pitchFamily="34" charset="0"/>
              </a:rPr>
              <a:t>CARACTERÍSTICAS DE LOS PROYECTOS DE ABSORCIÓN DE CO2</a:t>
            </a:r>
            <a:r>
              <a:rPr lang="es-ES" dirty="0"/>
              <a:t> </a:t>
            </a:r>
            <a:endParaRPr kumimoji="0" lang="es-ES" altLang="es-ES" sz="3200" b="0" i="0" u="none" strike="noStrike" cap="none" normalizeH="0" baseline="0" dirty="0">
              <a:ln>
                <a:noFill/>
              </a:ln>
              <a:solidFill>
                <a:schemeClr val="tx1"/>
              </a:solidFill>
              <a:effectLst/>
              <a:latin typeface="Arial" panose="020B0604020202020204" pitchFamily="34" charset="0"/>
            </a:endParaRPr>
          </a:p>
        </p:txBody>
      </p:sp>
      <p:pic>
        <p:nvPicPr>
          <p:cNvPr id="2" name="Imagen 1">
            <a:extLst>
              <a:ext uri="{FF2B5EF4-FFF2-40B4-BE49-F238E27FC236}">
                <a16:creationId xmlns:a16="http://schemas.microsoft.com/office/drawing/2014/main" id="{8EB4FF20-1EBC-6B1F-FF97-0C1720D23E7F}"/>
              </a:ext>
            </a:extLst>
          </p:cNvPr>
          <p:cNvPicPr>
            <a:picLocks noChangeAspect="1"/>
          </p:cNvPicPr>
          <p:nvPr/>
        </p:nvPicPr>
        <p:blipFill>
          <a:blip r:embed="rId2"/>
          <a:stretch>
            <a:fillRect/>
          </a:stretch>
        </p:blipFill>
        <p:spPr>
          <a:xfrm>
            <a:off x="9344704" y="5820434"/>
            <a:ext cx="2782639" cy="1015663"/>
          </a:xfrm>
          <a:prstGeom prst="rect">
            <a:avLst/>
          </a:prstGeom>
        </p:spPr>
      </p:pic>
      <p:sp>
        <p:nvSpPr>
          <p:cNvPr id="16" name="CuadroTexto 15">
            <a:extLst>
              <a:ext uri="{FF2B5EF4-FFF2-40B4-BE49-F238E27FC236}">
                <a16:creationId xmlns:a16="http://schemas.microsoft.com/office/drawing/2014/main" id="{B0B2F5A3-A224-4894-6581-E054F31CD3F2}"/>
              </a:ext>
            </a:extLst>
          </p:cNvPr>
          <p:cNvSpPr txBox="1"/>
          <p:nvPr/>
        </p:nvSpPr>
        <p:spPr>
          <a:xfrm>
            <a:off x="498763" y="622422"/>
            <a:ext cx="6096000" cy="369332"/>
          </a:xfrm>
          <a:prstGeom prst="rect">
            <a:avLst/>
          </a:prstGeom>
          <a:noFill/>
        </p:spPr>
        <p:txBody>
          <a:bodyPr wrap="square">
            <a:spAutoFit/>
          </a:bodyPr>
          <a:lstStyle/>
          <a:p>
            <a:r>
              <a:rPr lang="es-ES" u="sng" dirty="0"/>
              <a:t>Plan de gestión</a:t>
            </a:r>
            <a:endParaRPr lang="es-ES" sz="1800" u="sng" dirty="0"/>
          </a:p>
        </p:txBody>
      </p:sp>
      <p:sp>
        <p:nvSpPr>
          <p:cNvPr id="7" name="CuadroTexto 6">
            <a:extLst>
              <a:ext uri="{FF2B5EF4-FFF2-40B4-BE49-F238E27FC236}">
                <a16:creationId xmlns:a16="http://schemas.microsoft.com/office/drawing/2014/main" id="{4C3C7A7B-C297-ED8F-A997-359F6DB57B4A}"/>
              </a:ext>
            </a:extLst>
          </p:cNvPr>
          <p:cNvSpPr txBox="1"/>
          <p:nvPr/>
        </p:nvSpPr>
        <p:spPr>
          <a:xfrm>
            <a:off x="498763" y="991754"/>
            <a:ext cx="11194474" cy="2585323"/>
          </a:xfrm>
          <a:prstGeom prst="rect">
            <a:avLst/>
          </a:prstGeom>
          <a:noFill/>
        </p:spPr>
        <p:txBody>
          <a:bodyPr wrap="square">
            <a:spAutoFit/>
          </a:bodyPr>
          <a:lstStyle/>
          <a:p>
            <a:r>
              <a:rPr lang="es-ES" sz="1600" b="0" i="0" dirty="0">
                <a:solidFill>
                  <a:srgbClr val="000000"/>
                </a:solidFill>
                <a:effectLst/>
                <a:latin typeface="Arial Narrow" panose="020B0606020202030204" pitchFamily="34" charset="0"/>
              </a:rPr>
              <a:t>Se debe presentar conjuntamente con la solicitud de inscripción en el Registro</a:t>
            </a:r>
            <a:r>
              <a:rPr lang="es-ES" sz="1600" dirty="0">
                <a:solidFill>
                  <a:srgbClr val="000000"/>
                </a:solidFill>
                <a:latin typeface="Arial Narrow" panose="020B0606020202030204" pitchFamily="34" charset="0"/>
              </a:rPr>
              <a:t>. </a:t>
            </a:r>
            <a:r>
              <a:rPr lang="es-ES" sz="1600" b="0" i="0" dirty="0">
                <a:solidFill>
                  <a:srgbClr val="000000"/>
                </a:solidFill>
                <a:effectLst/>
                <a:latin typeface="Arial Narrow" panose="020B0606020202030204" pitchFamily="34" charset="0"/>
              </a:rPr>
              <a:t>Éste contendrá como mínimo:</a:t>
            </a:r>
            <a:br>
              <a:rPr lang="es-ES" sz="1600" b="0" i="0" dirty="0">
                <a:solidFill>
                  <a:srgbClr val="000000"/>
                </a:solidFill>
                <a:effectLst/>
                <a:latin typeface="Arial Narrow" panose="020B0606020202030204" pitchFamily="34" charset="0"/>
              </a:rPr>
            </a:br>
            <a:r>
              <a:rPr lang="es-ES" sz="1600" b="0" i="0" dirty="0">
                <a:solidFill>
                  <a:srgbClr val="000000"/>
                </a:solidFill>
                <a:effectLst/>
                <a:latin typeface="Arial Narrow" panose="020B0606020202030204" pitchFamily="34" charset="0"/>
              </a:rPr>
              <a:t>	</a:t>
            </a:r>
            <a:r>
              <a:rPr lang="es-ES" sz="1600" b="0" i="0" dirty="0">
                <a:solidFill>
                  <a:srgbClr val="008000"/>
                </a:solidFill>
                <a:effectLst/>
                <a:latin typeface="Symbol" panose="05050102010706020507" pitchFamily="18" charset="2"/>
              </a:rPr>
              <a:t> </a:t>
            </a:r>
            <a:r>
              <a:rPr lang="es-ES" sz="1600" b="0" i="0" dirty="0">
                <a:solidFill>
                  <a:srgbClr val="000000"/>
                </a:solidFill>
                <a:effectLst/>
                <a:latin typeface="Arial Narrow" panose="020B0606020202030204" pitchFamily="34" charset="0"/>
              </a:rPr>
              <a:t>Referencias catastrales o de SIGPAC, indicando parcelas y subparcelas en que se encuentra el proyecto.</a:t>
            </a:r>
            <a:br>
              <a:rPr lang="es-ES" sz="1600" b="0" i="0" dirty="0">
                <a:solidFill>
                  <a:srgbClr val="000000"/>
                </a:solidFill>
                <a:effectLst/>
                <a:latin typeface="Arial Narrow" panose="020B0606020202030204" pitchFamily="34" charset="0"/>
              </a:rPr>
            </a:br>
            <a:r>
              <a:rPr lang="es-ES" sz="1600" b="0" i="0" dirty="0">
                <a:solidFill>
                  <a:srgbClr val="000000"/>
                </a:solidFill>
                <a:effectLst/>
                <a:latin typeface="Arial Narrow" panose="020B0606020202030204" pitchFamily="34" charset="0"/>
              </a:rPr>
              <a:t>	</a:t>
            </a:r>
            <a:r>
              <a:rPr lang="es-ES" sz="1600" b="0" i="0" dirty="0">
                <a:solidFill>
                  <a:srgbClr val="008000"/>
                </a:solidFill>
                <a:effectLst/>
                <a:latin typeface="Symbol" panose="05050102010706020507" pitchFamily="18" charset="2"/>
              </a:rPr>
              <a:t> </a:t>
            </a:r>
            <a:r>
              <a:rPr lang="es-ES" sz="1600" b="0" i="0" dirty="0">
                <a:solidFill>
                  <a:srgbClr val="000000"/>
                </a:solidFill>
                <a:effectLst/>
                <a:latin typeface="Arial Narrow" panose="020B0606020202030204" pitchFamily="34" charset="0"/>
              </a:rPr>
              <a:t>Objetivos y descripción de la gestión forestal planificada</a:t>
            </a:r>
            <a:r>
              <a:rPr lang="es-ES" sz="1600" dirty="0"/>
              <a:t> </a:t>
            </a:r>
          </a:p>
          <a:p>
            <a:r>
              <a:rPr lang="es-ES" sz="1800" b="0" i="0" dirty="0">
                <a:solidFill>
                  <a:srgbClr val="008000"/>
                </a:solidFill>
                <a:effectLst/>
                <a:latin typeface="Symbol" panose="05050102010706020507" pitchFamily="18" charset="2"/>
              </a:rPr>
              <a:t>	 </a:t>
            </a:r>
            <a:r>
              <a:rPr lang="es-ES" sz="1600" b="0" i="0" dirty="0">
                <a:solidFill>
                  <a:srgbClr val="000000"/>
                </a:solidFill>
                <a:effectLst/>
                <a:latin typeface="Arial Narrow" panose="020B0606020202030204" pitchFamily="34" charset="0"/>
              </a:rPr>
              <a:t>Cronograma de actuaciones </a:t>
            </a:r>
            <a:r>
              <a:rPr lang="es-ES" sz="1600" b="0" i="0" dirty="0" err="1">
                <a:solidFill>
                  <a:srgbClr val="000000"/>
                </a:solidFill>
                <a:effectLst/>
                <a:latin typeface="Arial Narrow" panose="020B0606020202030204" pitchFamily="34" charset="0"/>
              </a:rPr>
              <a:t>selvícolas</a:t>
            </a:r>
            <a:r>
              <a:rPr lang="es-ES" sz="1600" b="0" i="0" dirty="0">
                <a:solidFill>
                  <a:srgbClr val="000000"/>
                </a:solidFill>
                <a:effectLst/>
                <a:latin typeface="Arial Narrow" panose="020B0606020202030204" pitchFamily="34" charset="0"/>
              </a:rPr>
              <a:t> a realizar en el proyecto (gestión contra incendios, claras, aprovechamientos, etc.)</a:t>
            </a:r>
            <a:br>
              <a:rPr lang="es-ES" sz="1600" b="0" i="0" dirty="0">
                <a:solidFill>
                  <a:srgbClr val="000000"/>
                </a:solidFill>
                <a:effectLst/>
                <a:latin typeface="Arial Narrow" panose="020B0606020202030204" pitchFamily="34" charset="0"/>
              </a:rPr>
            </a:br>
            <a:r>
              <a:rPr lang="es-ES" sz="1600" b="0" i="0" dirty="0">
                <a:solidFill>
                  <a:srgbClr val="000000"/>
                </a:solidFill>
                <a:effectLst/>
                <a:latin typeface="Arial Narrow" panose="020B0606020202030204" pitchFamily="34" charset="0"/>
              </a:rPr>
              <a:t>	</a:t>
            </a:r>
            <a:r>
              <a:rPr lang="es-ES" sz="1600" b="0" i="0" dirty="0">
                <a:solidFill>
                  <a:srgbClr val="008000"/>
                </a:solidFill>
                <a:effectLst/>
                <a:latin typeface="Symbol" panose="05050102010706020507" pitchFamily="18" charset="2"/>
              </a:rPr>
              <a:t> </a:t>
            </a:r>
            <a:r>
              <a:rPr lang="es-ES" sz="1600" b="0" i="0" dirty="0">
                <a:solidFill>
                  <a:srgbClr val="000000"/>
                </a:solidFill>
                <a:effectLst/>
                <a:latin typeface="Arial Narrow" panose="020B0606020202030204" pitchFamily="34" charset="0"/>
              </a:rPr>
              <a:t>Descripción de los aprovechamientos existentes en cada parcela SIGPAC o catastral previos al proyecto.</a:t>
            </a:r>
            <a:br>
              <a:rPr lang="es-ES" sz="1600" b="0" i="0" dirty="0">
                <a:solidFill>
                  <a:srgbClr val="000000"/>
                </a:solidFill>
                <a:effectLst/>
                <a:latin typeface="Arial Narrow" panose="020B0606020202030204" pitchFamily="34" charset="0"/>
              </a:rPr>
            </a:br>
            <a:r>
              <a:rPr lang="es-ES" sz="1600" b="0" i="0" dirty="0">
                <a:solidFill>
                  <a:srgbClr val="000000"/>
                </a:solidFill>
                <a:effectLst/>
                <a:latin typeface="Arial Narrow" panose="020B0606020202030204" pitchFamily="34" charset="0"/>
              </a:rPr>
              <a:t>	</a:t>
            </a:r>
            <a:r>
              <a:rPr lang="es-ES" sz="1600" b="0" i="0" dirty="0">
                <a:solidFill>
                  <a:srgbClr val="008000"/>
                </a:solidFill>
                <a:effectLst/>
                <a:latin typeface="Symbol" panose="05050102010706020507" pitchFamily="18" charset="2"/>
              </a:rPr>
              <a:t> </a:t>
            </a:r>
            <a:r>
              <a:rPr lang="es-ES" sz="1600" b="0" i="0" dirty="0" err="1">
                <a:solidFill>
                  <a:srgbClr val="000000"/>
                </a:solidFill>
                <a:effectLst/>
                <a:latin typeface="Arial Narrow" panose="020B0606020202030204" pitchFamily="34" charset="0"/>
              </a:rPr>
              <a:t>Nº</a:t>
            </a:r>
            <a:r>
              <a:rPr lang="es-ES" sz="1600" b="0" i="0" dirty="0">
                <a:solidFill>
                  <a:srgbClr val="000000"/>
                </a:solidFill>
                <a:effectLst/>
                <a:latin typeface="Arial Narrow" panose="020B0606020202030204" pitchFamily="34" charset="0"/>
              </a:rPr>
              <a:t> de pies inicial y </a:t>
            </a:r>
            <a:r>
              <a:rPr lang="es-ES" sz="1600" b="0" i="0" dirty="0" err="1">
                <a:solidFill>
                  <a:srgbClr val="000000"/>
                </a:solidFill>
                <a:effectLst/>
                <a:latin typeface="Arial Narrow" panose="020B0606020202030204" pitchFamily="34" charset="0"/>
              </a:rPr>
              <a:t>nº</a:t>
            </a:r>
            <a:r>
              <a:rPr lang="es-ES" sz="1600" b="0" i="0" dirty="0">
                <a:solidFill>
                  <a:srgbClr val="000000"/>
                </a:solidFill>
                <a:effectLst/>
                <a:latin typeface="Arial Narrow" panose="020B0606020202030204" pitchFamily="34" charset="0"/>
              </a:rPr>
              <a:t> de pies final esperado al final del periodo de permanencia, explicando las razones por las que estos números 		son iguales o distintos.</a:t>
            </a:r>
          </a:p>
          <a:p>
            <a:r>
              <a:rPr lang="es-ES" sz="1600" dirty="0">
                <a:solidFill>
                  <a:srgbClr val="000000"/>
                </a:solidFill>
                <a:latin typeface="Arial Narrow" panose="020B0606020202030204" pitchFamily="34" charset="0"/>
              </a:rPr>
              <a:t>	</a:t>
            </a:r>
            <a:r>
              <a:rPr lang="es-ES" sz="1600" b="0" i="0" dirty="0">
                <a:solidFill>
                  <a:srgbClr val="008000"/>
                </a:solidFill>
                <a:effectLst/>
                <a:latin typeface="Symbol" panose="05050102010706020507" pitchFamily="18" charset="2"/>
              </a:rPr>
              <a:t> </a:t>
            </a:r>
            <a:r>
              <a:rPr lang="es-ES" sz="1600" b="0" i="0" dirty="0">
                <a:solidFill>
                  <a:srgbClr val="000000"/>
                </a:solidFill>
                <a:effectLst/>
                <a:latin typeface="Arial Narrow" panose="020B0606020202030204" pitchFamily="34" charset="0"/>
              </a:rPr>
              <a:t>Descripción de los servicios ambientales generados, aunque no se relacionen con la fijación de carbono, si los hubiera.</a:t>
            </a:r>
            <a:br>
              <a:rPr lang="es-ES" sz="1600" b="0" i="0" dirty="0">
                <a:solidFill>
                  <a:srgbClr val="000000"/>
                </a:solidFill>
                <a:effectLst/>
                <a:latin typeface="Arial Narrow" panose="020B0606020202030204" pitchFamily="34" charset="0"/>
              </a:rPr>
            </a:br>
            <a:r>
              <a:rPr lang="es-ES" sz="1600" b="0" i="0" dirty="0">
                <a:solidFill>
                  <a:srgbClr val="000000"/>
                </a:solidFill>
                <a:effectLst/>
                <a:latin typeface="Arial Narrow" panose="020B0606020202030204" pitchFamily="34" charset="0"/>
              </a:rPr>
              <a:t>	</a:t>
            </a:r>
            <a:r>
              <a:rPr lang="es-ES" sz="1600" b="0" i="0" dirty="0">
                <a:solidFill>
                  <a:srgbClr val="008000"/>
                </a:solidFill>
                <a:effectLst/>
                <a:latin typeface="Symbol" panose="05050102010706020507" pitchFamily="18" charset="2"/>
              </a:rPr>
              <a:t> </a:t>
            </a:r>
            <a:r>
              <a:rPr lang="es-ES" sz="1600" b="0" i="0" dirty="0">
                <a:solidFill>
                  <a:srgbClr val="000000"/>
                </a:solidFill>
                <a:effectLst/>
                <a:latin typeface="Arial Narrow" panose="020B0606020202030204" pitchFamily="34" charset="0"/>
              </a:rPr>
              <a:t>Compromiso de seguimiento por parte de sus titulares</a:t>
            </a:r>
            <a:r>
              <a:rPr lang="es-ES" sz="1600" dirty="0"/>
              <a:t> </a:t>
            </a:r>
            <a:br>
              <a:rPr lang="es-ES" sz="1600" dirty="0"/>
            </a:br>
            <a:endParaRPr lang="es-ES" sz="1600" dirty="0"/>
          </a:p>
        </p:txBody>
      </p:sp>
      <p:sp>
        <p:nvSpPr>
          <p:cNvPr id="9" name="CuadroTexto 8">
            <a:extLst>
              <a:ext uri="{FF2B5EF4-FFF2-40B4-BE49-F238E27FC236}">
                <a16:creationId xmlns:a16="http://schemas.microsoft.com/office/drawing/2014/main" id="{8DE20017-D2B3-6466-AFD1-10579F5B7339}"/>
              </a:ext>
            </a:extLst>
          </p:cNvPr>
          <p:cNvSpPr txBox="1"/>
          <p:nvPr/>
        </p:nvSpPr>
        <p:spPr>
          <a:xfrm>
            <a:off x="614217" y="3340465"/>
            <a:ext cx="11079020" cy="553998"/>
          </a:xfrm>
          <a:prstGeom prst="rect">
            <a:avLst/>
          </a:prstGeom>
          <a:noFill/>
        </p:spPr>
        <p:txBody>
          <a:bodyPr wrap="square">
            <a:spAutoFit/>
          </a:bodyPr>
          <a:lstStyle/>
          <a:p>
            <a:r>
              <a:rPr lang="es-ES" sz="1500" b="0" i="0" dirty="0">
                <a:solidFill>
                  <a:srgbClr val="000000"/>
                </a:solidFill>
                <a:effectLst/>
                <a:latin typeface="Arial Narrow" panose="020B0606020202030204" pitchFamily="34" charset="0"/>
              </a:rPr>
              <a:t>Además, a partir de Marzo 2022, este plan debe ir acompañado de una ficha </a:t>
            </a:r>
            <a:r>
              <a:rPr lang="es-ES" sz="1400" b="0" i="0" dirty="0">
                <a:solidFill>
                  <a:srgbClr val="000000"/>
                </a:solidFill>
                <a:effectLst/>
                <a:latin typeface="Arial Narrow" panose="020B0606020202030204" pitchFamily="34" charset="0"/>
              </a:rPr>
              <a:t>(</a:t>
            </a:r>
            <a:r>
              <a:rPr lang="es-ES" sz="1400" b="0" i="0" dirty="0">
                <a:solidFill>
                  <a:srgbClr val="0000FF"/>
                </a:solidFill>
                <a:effectLst/>
                <a:latin typeface="Arial Narrow" panose="020B0606020202030204" pitchFamily="34" charset="0"/>
              </a:rPr>
              <a:t>Anexo I – Ficha resumen sobre actuaciones del proyecto de absorción de CO2 y declaración responsable de los participantes</a:t>
            </a:r>
            <a:r>
              <a:rPr lang="es-ES" sz="1400" b="0" i="0" dirty="0">
                <a:solidFill>
                  <a:srgbClr val="000000"/>
                </a:solidFill>
                <a:effectLst/>
                <a:latin typeface="Arial Narrow" panose="020B0606020202030204" pitchFamily="34" charset="0"/>
              </a:rPr>
              <a:t>) </a:t>
            </a:r>
            <a:r>
              <a:rPr lang="es-ES" sz="1500" b="0" i="0" dirty="0">
                <a:solidFill>
                  <a:srgbClr val="000000"/>
                </a:solidFill>
                <a:effectLst/>
                <a:latin typeface="Arial Narrow" panose="020B0606020202030204" pitchFamily="34" charset="0"/>
              </a:rPr>
              <a:t>en la que se detallarán las tareas establecidas y las figuras responsables de su ejecución. </a:t>
            </a:r>
            <a:endParaRPr lang="es-ES" sz="1500" dirty="0"/>
          </a:p>
        </p:txBody>
      </p:sp>
      <p:sp>
        <p:nvSpPr>
          <p:cNvPr id="10" name="CuadroTexto 9">
            <a:extLst>
              <a:ext uri="{FF2B5EF4-FFF2-40B4-BE49-F238E27FC236}">
                <a16:creationId xmlns:a16="http://schemas.microsoft.com/office/drawing/2014/main" id="{57590DCD-E9CF-6E24-C21F-97FA99921C94}"/>
              </a:ext>
            </a:extLst>
          </p:cNvPr>
          <p:cNvSpPr txBox="1"/>
          <p:nvPr/>
        </p:nvSpPr>
        <p:spPr>
          <a:xfrm>
            <a:off x="498763" y="4118607"/>
            <a:ext cx="11286837" cy="1708160"/>
          </a:xfrm>
          <a:prstGeom prst="rect">
            <a:avLst/>
          </a:prstGeom>
          <a:noFill/>
        </p:spPr>
        <p:txBody>
          <a:bodyPr wrap="square">
            <a:spAutoFit/>
          </a:bodyPr>
          <a:lstStyle/>
          <a:p>
            <a:pPr marL="285750" indent="-285750">
              <a:buFont typeface="Symbol" panose="05050102010706020507" pitchFamily="18" charset="2"/>
              <a:buChar char="Þ"/>
            </a:pPr>
            <a:r>
              <a:rPr lang="es-ES" sz="1500" b="0" i="0" dirty="0">
                <a:solidFill>
                  <a:srgbClr val="000000"/>
                </a:solidFill>
                <a:effectLst/>
                <a:latin typeface="Arial Narrow" panose="020B0606020202030204" pitchFamily="34" charset="0"/>
              </a:rPr>
              <a:t>Se inscribirán las absorciones de CO2 generadas por los proyectos y estimadas mediante las metodologías que facilite el Ministerio para la Transición Ecológica y el Reto Demográfico.</a:t>
            </a:r>
            <a:br>
              <a:rPr lang="es-ES" sz="1500" b="0" i="0" dirty="0">
                <a:solidFill>
                  <a:srgbClr val="000000"/>
                </a:solidFill>
                <a:effectLst/>
                <a:latin typeface="Arial Narrow" panose="020B0606020202030204" pitchFamily="34" charset="0"/>
              </a:rPr>
            </a:br>
            <a:r>
              <a:rPr lang="es-ES" sz="1500" b="0" i="0" dirty="0">
                <a:solidFill>
                  <a:srgbClr val="000000"/>
                </a:solidFill>
                <a:effectLst/>
                <a:latin typeface="Arial Narrow" panose="020B0606020202030204" pitchFamily="34" charset="0"/>
              </a:rPr>
              <a:t>Por lo tanto, es necesario que la persona jurídica o física que solicite la inscripción del proyecto </a:t>
            </a:r>
            <a:r>
              <a:rPr lang="es-ES" sz="1500" b="0" i="0" dirty="0">
                <a:solidFill>
                  <a:srgbClr val="008000"/>
                </a:solidFill>
                <a:effectLst/>
                <a:latin typeface="Arial Narrow" panose="020B0606020202030204" pitchFamily="34" charset="0"/>
              </a:rPr>
              <a:t>posea los derechos sobre dichas absorciones</a:t>
            </a:r>
            <a:r>
              <a:rPr lang="es-ES" sz="1500" b="0" i="0" dirty="0">
                <a:solidFill>
                  <a:srgbClr val="000000"/>
                </a:solidFill>
                <a:effectLst/>
                <a:latin typeface="Arial Narrow" panose="020B0606020202030204" pitchFamily="34" charset="0"/>
              </a:rPr>
              <a:t>. </a:t>
            </a:r>
          </a:p>
          <a:p>
            <a:r>
              <a:rPr lang="es-ES" sz="1500" dirty="0">
                <a:solidFill>
                  <a:srgbClr val="000000"/>
                </a:solidFill>
                <a:latin typeface="Arial Narrow" panose="020B0606020202030204" pitchFamily="34" charset="0"/>
              </a:rPr>
              <a:t>	</a:t>
            </a:r>
            <a:br>
              <a:rPr lang="es-ES" sz="1500" b="0" i="0" dirty="0">
                <a:solidFill>
                  <a:srgbClr val="000000"/>
                </a:solidFill>
                <a:effectLst/>
                <a:latin typeface="Arial Narrow" panose="020B0606020202030204" pitchFamily="34" charset="0"/>
              </a:rPr>
            </a:br>
            <a:r>
              <a:rPr lang="es-ES" sz="1500" b="0" i="0" dirty="0">
                <a:solidFill>
                  <a:srgbClr val="008000"/>
                </a:solidFill>
                <a:effectLst/>
                <a:latin typeface="Symbol" panose="05050102010706020507" pitchFamily="18" charset="2"/>
              </a:rPr>
              <a:t> </a:t>
            </a:r>
            <a:r>
              <a:rPr lang="es-ES" sz="1500" b="0" i="0" dirty="0">
                <a:solidFill>
                  <a:srgbClr val="000000"/>
                </a:solidFill>
                <a:effectLst/>
                <a:latin typeface="Arial Narrow" panose="020B0606020202030204" pitchFamily="34" charset="0"/>
              </a:rPr>
              <a:t>Los proyectos que soliciten la inscripción deben cumplir con la </a:t>
            </a:r>
            <a:r>
              <a:rPr lang="es-ES" sz="1500" b="0" i="0" dirty="0">
                <a:solidFill>
                  <a:srgbClr val="008000"/>
                </a:solidFill>
                <a:effectLst/>
                <a:latin typeface="Arial Narrow" panose="020B0606020202030204" pitchFamily="34" charset="0"/>
              </a:rPr>
              <a:t>legislación autonómica y nacional que les sea de aplicación </a:t>
            </a:r>
            <a:r>
              <a:rPr lang="es-ES" sz="1500" b="0" i="0" dirty="0">
                <a:solidFill>
                  <a:srgbClr val="000000"/>
                </a:solidFill>
                <a:effectLst/>
                <a:latin typeface="Arial Narrow" panose="020B0606020202030204" pitchFamily="34" charset="0"/>
              </a:rPr>
              <a:t>y hacer entrega de la declaración responsable que se</a:t>
            </a:r>
            <a:r>
              <a:rPr lang="es-ES" sz="1500" dirty="0">
                <a:solidFill>
                  <a:srgbClr val="000000"/>
                </a:solidFill>
                <a:latin typeface="Arial Narrow" panose="020B0606020202030204" pitchFamily="34" charset="0"/>
              </a:rPr>
              <a:t> I</a:t>
            </a:r>
            <a:r>
              <a:rPr lang="es-ES" sz="1500" b="0" i="0" dirty="0">
                <a:solidFill>
                  <a:srgbClr val="000000"/>
                </a:solidFill>
                <a:effectLst/>
                <a:latin typeface="Arial Narrow" panose="020B0606020202030204" pitchFamily="34" charset="0"/>
              </a:rPr>
              <a:t>ncluye en el </a:t>
            </a:r>
            <a:r>
              <a:rPr lang="es-ES" sz="1500" b="0" i="0" dirty="0">
                <a:solidFill>
                  <a:srgbClr val="0000FF"/>
                </a:solidFill>
                <a:effectLst/>
                <a:latin typeface="Arial Narrow" panose="020B0606020202030204" pitchFamily="34" charset="0"/>
              </a:rPr>
              <a:t>Anexo II - Cumplimiento legislación</a:t>
            </a:r>
            <a:r>
              <a:rPr lang="es-ES" sz="1500" b="0" i="0" dirty="0">
                <a:solidFill>
                  <a:srgbClr val="000000"/>
                </a:solidFill>
                <a:effectLst/>
                <a:latin typeface="Arial Narrow" panose="020B0606020202030204" pitchFamily="34" charset="0"/>
              </a:rPr>
              <a:t>.</a:t>
            </a:r>
            <a:r>
              <a:rPr lang="es-ES" sz="1500" dirty="0"/>
              <a:t> </a:t>
            </a:r>
            <a:br>
              <a:rPr lang="es-ES" sz="1500" dirty="0"/>
            </a:br>
            <a:endParaRPr lang="es-ES" sz="1500" dirty="0"/>
          </a:p>
        </p:txBody>
      </p:sp>
    </p:spTree>
    <p:extLst>
      <p:ext uri="{BB962C8B-B14F-4D97-AF65-F5344CB8AC3E}">
        <p14:creationId xmlns:p14="http://schemas.microsoft.com/office/powerpoint/2010/main" val="3772796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1467DFE-69D2-63EA-D19A-43AF87A90432}"/>
              </a:ext>
            </a:extLst>
          </p:cNvPr>
          <p:cNvSpPr txBox="1"/>
          <p:nvPr/>
        </p:nvSpPr>
        <p:spPr>
          <a:xfrm>
            <a:off x="489526" y="335247"/>
            <a:ext cx="6096000" cy="646331"/>
          </a:xfrm>
          <a:prstGeom prst="rect">
            <a:avLst/>
          </a:prstGeom>
          <a:noFill/>
        </p:spPr>
        <p:txBody>
          <a:bodyPr wrap="square">
            <a:spAutoFit/>
          </a:bodyPr>
          <a:lstStyle/>
          <a:p>
            <a:r>
              <a:rPr lang="es-ES" sz="1800" b="1" i="0" dirty="0">
                <a:solidFill>
                  <a:srgbClr val="333333"/>
                </a:solidFill>
                <a:effectLst/>
                <a:latin typeface="Montserrat-Bold"/>
              </a:rPr>
              <a:t>Compensación con carbono azul </a:t>
            </a:r>
          </a:p>
          <a:p>
            <a:r>
              <a:rPr lang="es-ES" i="0" dirty="0">
                <a:solidFill>
                  <a:srgbClr val="00003A"/>
                </a:solidFill>
                <a:effectLst/>
                <a:latin typeface="Source Sans Pro" panose="020B0503030403020204" pitchFamily="34" charset="0"/>
              </a:rPr>
              <a:t>Sumideros de carbono para mitigar el cambio climático</a:t>
            </a:r>
            <a:endParaRPr lang="es-ES" dirty="0"/>
          </a:p>
        </p:txBody>
      </p:sp>
      <p:sp>
        <p:nvSpPr>
          <p:cNvPr id="5" name="CuadroTexto 4">
            <a:extLst>
              <a:ext uri="{FF2B5EF4-FFF2-40B4-BE49-F238E27FC236}">
                <a16:creationId xmlns:a16="http://schemas.microsoft.com/office/drawing/2014/main" id="{805B04DB-64C7-64E8-BA05-605E291CCD01}"/>
              </a:ext>
            </a:extLst>
          </p:cNvPr>
          <p:cNvSpPr txBox="1"/>
          <p:nvPr/>
        </p:nvSpPr>
        <p:spPr>
          <a:xfrm>
            <a:off x="498761" y="1389878"/>
            <a:ext cx="11028217" cy="784830"/>
          </a:xfrm>
          <a:prstGeom prst="rect">
            <a:avLst/>
          </a:prstGeom>
          <a:noFill/>
        </p:spPr>
        <p:txBody>
          <a:bodyPr wrap="square">
            <a:spAutoFit/>
          </a:bodyPr>
          <a:lstStyle/>
          <a:p>
            <a:r>
              <a:rPr lang="es-ES" sz="1500" dirty="0">
                <a:solidFill>
                  <a:srgbClr val="00003A"/>
                </a:solidFill>
                <a:latin typeface="Source Sans Pro" panose="020B0503030403020204" pitchFamily="34" charset="0"/>
              </a:rPr>
              <a:t>Además de los bosques, </a:t>
            </a:r>
            <a:r>
              <a:rPr lang="es-ES" sz="1500" b="0" i="0" dirty="0">
                <a:solidFill>
                  <a:srgbClr val="00003A"/>
                </a:solidFill>
                <a:effectLst/>
                <a:latin typeface="Source Sans Pro" panose="020B0503030403020204" pitchFamily="34" charset="0"/>
              </a:rPr>
              <a:t>los ecosistemas costeros (praderas de Posidonia Oceánica y marismas de marea) llevan milenios capturando carbono de la atmósfera (el llamado </a:t>
            </a:r>
            <a:r>
              <a:rPr lang="es-ES" sz="1500" b="1" i="0" dirty="0">
                <a:solidFill>
                  <a:srgbClr val="00003A"/>
                </a:solidFill>
                <a:effectLst/>
                <a:latin typeface="Source Sans Pro" panose="020B0503030403020204" pitchFamily="34" charset="0"/>
              </a:rPr>
              <a:t>carbono azul</a:t>
            </a:r>
            <a:r>
              <a:rPr lang="es-ES" sz="1500" b="0" i="0" dirty="0">
                <a:solidFill>
                  <a:srgbClr val="00003A"/>
                </a:solidFill>
                <a:effectLst/>
                <a:latin typeface="Source Sans Pro" panose="020B0503030403020204" pitchFamily="34" charset="0"/>
              </a:rPr>
              <a:t>). </a:t>
            </a:r>
            <a:r>
              <a:rPr lang="es-ES" sz="1500" b="0" i="0" dirty="0">
                <a:solidFill>
                  <a:srgbClr val="2B2E38"/>
                </a:solidFill>
                <a:effectLst/>
                <a:latin typeface="Source Sans Pro" panose="020B0503030403020204" pitchFamily="34" charset="0"/>
              </a:rPr>
              <a:t>El carbono azul es el carbono capturado por los ecosistemas oceánicos costeros del mundo, principalmente manglares, marismas salinas, pantanos, praderas marinas, turberas y potencialmente macroalgas. </a:t>
            </a:r>
            <a:endParaRPr lang="es-ES" sz="1500" dirty="0"/>
          </a:p>
        </p:txBody>
      </p:sp>
      <p:sp>
        <p:nvSpPr>
          <p:cNvPr id="9" name="CuadroTexto 8">
            <a:extLst>
              <a:ext uri="{FF2B5EF4-FFF2-40B4-BE49-F238E27FC236}">
                <a16:creationId xmlns:a16="http://schemas.microsoft.com/office/drawing/2014/main" id="{0B31EB02-0E08-6DF7-9CE7-8DE4F100B5CC}"/>
              </a:ext>
            </a:extLst>
          </p:cNvPr>
          <p:cNvSpPr txBox="1"/>
          <p:nvPr/>
        </p:nvSpPr>
        <p:spPr>
          <a:xfrm>
            <a:off x="489526" y="5350058"/>
            <a:ext cx="11249889" cy="1323439"/>
          </a:xfrm>
          <a:prstGeom prst="rect">
            <a:avLst/>
          </a:prstGeom>
          <a:noFill/>
        </p:spPr>
        <p:txBody>
          <a:bodyPr wrap="square">
            <a:spAutoFit/>
          </a:bodyPr>
          <a:lstStyle/>
          <a:p>
            <a:pPr fontAlgn="base"/>
            <a:br>
              <a:rPr lang="es-ES" sz="1600" b="0" i="0" dirty="0">
                <a:solidFill>
                  <a:srgbClr val="00003A"/>
                </a:solidFill>
                <a:effectLst/>
                <a:latin typeface="Source Sans Pro" panose="020B0503030403020204" pitchFamily="34" charset="0"/>
              </a:rPr>
            </a:br>
            <a:endParaRPr lang="es-ES" sz="1600" b="0" i="0" dirty="0">
              <a:solidFill>
                <a:srgbClr val="00003A"/>
              </a:solidFill>
              <a:effectLst/>
              <a:latin typeface="Source Sans Pro" panose="020B0503030403020204" pitchFamily="34" charset="0"/>
            </a:endParaRPr>
          </a:p>
          <a:p>
            <a:pPr fontAlgn="base"/>
            <a:r>
              <a:rPr lang="es-ES" sz="1400" b="0" i="0" dirty="0">
                <a:solidFill>
                  <a:srgbClr val="00003A"/>
                </a:solidFill>
                <a:effectLst/>
                <a:latin typeface="Source Sans Pro" panose="020B0503030403020204" pitchFamily="34" charset="0"/>
              </a:rPr>
              <a:t>La Junta de Andalucía elaboro en el año 2005 el “Inventario Andaluz de sumideros de dióxido de carbono”</a:t>
            </a:r>
            <a:r>
              <a:rPr lang="es-ES" sz="1600" b="0" i="0" dirty="0">
                <a:solidFill>
                  <a:srgbClr val="00003A"/>
                </a:solidFill>
                <a:effectLst/>
                <a:latin typeface="Source Sans Pro" panose="020B0503030403020204" pitchFamily="34" charset="0"/>
              </a:rPr>
              <a:t>.</a:t>
            </a:r>
          </a:p>
          <a:p>
            <a:pPr fontAlgn="base"/>
            <a:r>
              <a:rPr lang="es-ES" sz="1600" b="0" i="0" dirty="0">
                <a:solidFill>
                  <a:srgbClr val="00003A"/>
                </a:solidFill>
                <a:effectLst/>
                <a:latin typeface="Source Sans Pro" panose="020B0503030403020204" pitchFamily="34" charset="0"/>
              </a:rPr>
              <a:t> </a:t>
            </a:r>
            <a:r>
              <a:rPr lang="es-ES" sz="1400" dirty="0">
                <a:hlinkClick r:id="rId2"/>
              </a:rPr>
              <a:t>Inventario Andaluz de sumideros de dióxido de carbono - Cambio Climático (juntadeandalucia.es)</a:t>
            </a:r>
            <a:endParaRPr lang="es-ES" sz="1400" dirty="0"/>
          </a:p>
          <a:p>
            <a:pPr fontAlgn="base"/>
            <a:endParaRPr lang="es-ES" sz="1600" b="0" i="0" dirty="0">
              <a:solidFill>
                <a:srgbClr val="00003A"/>
              </a:solidFill>
              <a:effectLst/>
              <a:latin typeface="Source Sans Pro" panose="020B0503030403020204" pitchFamily="34" charset="0"/>
            </a:endParaRPr>
          </a:p>
        </p:txBody>
      </p:sp>
      <p:sp>
        <p:nvSpPr>
          <p:cNvPr id="2" name="CuadroTexto 1">
            <a:extLst>
              <a:ext uri="{FF2B5EF4-FFF2-40B4-BE49-F238E27FC236}">
                <a16:creationId xmlns:a16="http://schemas.microsoft.com/office/drawing/2014/main" id="{4088E81E-C89D-90C3-264E-A45ADF0C6A93}"/>
              </a:ext>
            </a:extLst>
          </p:cNvPr>
          <p:cNvSpPr txBox="1"/>
          <p:nvPr/>
        </p:nvSpPr>
        <p:spPr>
          <a:xfrm>
            <a:off x="507997" y="2431732"/>
            <a:ext cx="11231418" cy="2385268"/>
          </a:xfrm>
          <a:prstGeom prst="rect">
            <a:avLst/>
          </a:prstGeom>
          <a:noFill/>
        </p:spPr>
        <p:txBody>
          <a:bodyPr wrap="square">
            <a:spAutoFit/>
          </a:bodyPr>
          <a:lstStyle/>
          <a:p>
            <a:pPr algn="l"/>
            <a:r>
              <a:rPr lang="es-ES" sz="1500" b="0" i="0" dirty="0">
                <a:solidFill>
                  <a:srgbClr val="333333"/>
                </a:solidFill>
                <a:effectLst/>
                <a:latin typeface="SourceSansPro-Regular"/>
              </a:rPr>
              <a:t>Desde la OACC se han hecho posible en Andalucía los proyectos de absorción de carbono azul. En el marco del  proyecto </a:t>
            </a:r>
            <a:r>
              <a:rPr lang="es-ES" sz="1500" b="0" i="0" dirty="0" err="1">
                <a:solidFill>
                  <a:srgbClr val="333333"/>
                </a:solidFill>
                <a:effectLst/>
                <a:latin typeface="SourceSansPro-Regular"/>
              </a:rPr>
              <a:t>Life</a:t>
            </a:r>
            <a:r>
              <a:rPr lang="es-ES" sz="1500" b="0" i="0" dirty="0">
                <a:solidFill>
                  <a:srgbClr val="333333"/>
                </a:solidFill>
                <a:effectLst/>
                <a:latin typeface="SourceSansPro-Regular"/>
              </a:rPr>
              <a:t> Blue Natura, del que la Consejería de Agricultura, Ganadería, Pesca y Desarrollo Sostenible  ha sido socio coordinador, se han cuantificado los depósitos de carbono retenido en praderas de Posidonia Oceánica y marismas de marea. Estos ecosistemas costeros llevan milenios capturando carbono de la atmósfera - el llamado carbono azul- y Andalucía cuenta con una gran extensión de marismas de marea y praderas de fanerógamas marinas.</a:t>
            </a:r>
          </a:p>
          <a:p>
            <a:pPr algn="l"/>
            <a:r>
              <a:rPr lang="es-ES" sz="1500" b="0" i="0" dirty="0">
                <a:solidFill>
                  <a:srgbClr val="333333"/>
                </a:solidFill>
                <a:effectLst/>
                <a:latin typeface="SourceSansPro-Regular"/>
              </a:rPr>
              <a:t>La financiación de proyectos de restauración y conservación de este tipo de hábitats se convierte en una realidad a través de proyectos de absorción para la compensación por parte de las organizaciones de sus emisiones de gases de efecto invernadero. Se han desarrollado herramientas fundamentales como el Estándar andaluz de carbono para la certificación de créditos de carbono azul, la calculadora de absorciones y el catálogo andaluz de proyectos de carbono azul donde se ponen a disposición los dos primeros proyectos piloto en este ámbito, uno en el Parque Natural Bahía de Cádiz y otro en el Parque Natural de Cabo de Gata.</a:t>
            </a:r>
          </a:p>
          <a:p>
            <a:pPr algn="l"/>
            <a:r>
              <a:rPr lang="es-ES" sz="1400" dirty="0">
                <a:solidFill>
                  <a:srgbClr val="333333"/>
                </a:solidFill>
                <a:latin typeface="SourceSansPro-Regular"/>
              </a:rPr>
              <a:t>Para más </a:t>
            </a:r>
            <a:r>
              <a:rPr lang="es-ES" sz="1400" dirty="0" err="1">
                <a:solidFill>
                  <a:srgbClr val="333333"/>
                </a:solidFill>
                <a:latin typeface="SourceSansPro-Regular"/>
              </a:rPr>
              <a:t>info</a:t>
            </a:r>
            <a:r>
              <a:rPr lang="es-ES" sz="1400" dirty="0">
                <a:solidFill>
                  <a:srgbClr val="333333"/>
                </a:solidFill>
                <a:latin typeface="SourceSansPro-Regular"/>
              </a:rPr>
              <a:t> : </a:t>
            </a:r>
            <a:r>
              <a:rPr lang="es-ES" sz="1400" dirty="0">
                <a:hlinkClick r:id="rId3"/>
              </a:rPr>
              <a:t>Compensación de emisiones de GEI - Cambio Climático (juntadeandalucia.es)</a:t>
            </a:r>
            <a:endParaRPr lang="es-ES" sz="1400" b="0" i="0" dirty="0">
              <a:solidFill>
                <a:srgbClr val="333333"/>
              </a:solidFill>
              <a:effectLst/>
              <a:latin typeface="SourceSansPro-Regular"/>
            </a:endParaRPr>
          </a:p>
        </p:txBody>
      </p:sp>
      <p:pic>
        <p:nvPicPr>
          <p:cNvPr id="4" name="Imagen 3">
            <a:extLst>
              <a:ext uri="{FF2B5EF4-FFF2-40B4-BE49-F238E27FC236}">
                <a16:creationId xmlns:a16="http://schemas.microsoft.com/office/drawing/2014/main" id="{BFED2E93-2D96-981B-5C76-E5EB0AC6EC48}"/>
              </a:ext>
            </a:extLst>
          </p:cNvPr>
          <p:cNvPicPr>
            <a:picLocks noChangeAspect="1"/>
          </p:cNvPicPr>
          <p:nvPr/>
        </p:nvPicPr>
        <p:blipFill>
          <a:blip r:embed="rId4"/>
          <a:stretch>
            <a:fillRect/>
          </a:stretch>
        </p:blipFill>
        <p:spPr>
          <a:xfrm>
            <a:off x="9353550" y="5823663"/>
            <a:ext cx="2773793" cy="1012434"/>
          </a:xfrm>
          <a:prstGeom prst="rect">
            <a:avLst/>
          </a:prstGeom>
        </p:spPr>
      </p:pic>
    </p:spTree>
    <p:extLst>
      <p:ext uri="{BB962C8B-B14F-4D97-AF65-F5344CB8AC3E}">
        <p14:creationId xmlns:p14="http://schemas.microsoft.com/office/powerpoint/2010/main" val="2999657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61E4E6-A4ED-0E46-1E5A-C942E9EBFF55}"/>
              </a:ext>
            </a:extLst>
          </p:cNvPr>
          <p:cNvSpPr txBox="1"/>
          <p:nvPr/>
        </p:nvSpPr>
        <p:spPr>
          <a:xfrm>
            <a:off x="480291" y="281817"/>
            <a:ext cx="11333017" cy="369332"/>
          </a:xfrm>
          <a:prstGeom prst="rect">
            <a:avLst/>
          </a:prstGeom>
          <a:noFill/>
        </p:spPr>
        <p:txBody>
          <a:bodyPr wrap="square">
            <a:spAutoFit/>
          </a:bodyPr>
          <a:lstStyle/>
          <a:p>
            <a:r>
              <a:rPr lang="es-ES" b="1" dirty="0">
                <a:solidFill>
                  <a:srgbClr val="00003A"/>
                </a:solidFill>
                <a:latin typeface="Source Sans Pro" panose="020B0503030403020204" pitchFamily="34" charset="0"/>
              </a:rPr>
              <a:t>Informe sobre inscripción en registro SACE: datos reales –edición 2021</a:t>
            </a:r>
            <a:endParaRPr lang="es-ES" dirty="0"/>
          </a:p>
        </p:txBody>
      </p:sp>
      <p:pic>
        <p:nvPicPr>
          <p:cNvPr id="5" name="Imagen 4">
            <a:extLst>
              <a:ext uri="{FF2B5EF4-FFF2-40B4-BE49-F238E27FC236}">
                <a16:creationId xmlns:a16="http://schemas.microsoft.com/office/drawing/2014/main" id="{31DE6857-48CB-E6F5-72A3-E45A953C799F}"/>
              </a:ext>
            </a:extLst>
          </p:cNvPr>
          <p:cNvPicPr>
            <a:picLocks noChangeAspect="1"/>
          </p:cNvPicPr>
          <p:nvPr/>
        </p:nvPicPr>
        <p:blipFill>
          <a:blip r:embed="rId2"/>
          <a:stretch>
            <a:fillRect/>
          </a:stretch>
        </p:blipFill>
        <p:spPr>
          <a:xfrm>
            <a:off x="1228724" y="637303"/>
            <a:ext cx="9248775" cy="1206933"/>
          </a:xfrm>
          <a:prstGeom prst="rect">
            <a:avLst/>
          </a:prstGeom>
        </p:spPr>
      </p:pic>
      <p:pic>
        <p:nvPicPr>
          <p:cNvPr id="13" name="Imagen 12">
            <a:extLst>
              <a:ext uri="{FF2B5EF4-FFF2-40B4-BE49-F238E27FC236}">
                <a16:creationId xmlns:a16="http://schemas.microsoft.com/office/drawing/2014/main" id="{E92CA882-C9D9-0F9D-7A1A-418BF6F56AB8}"/>
              </a:ext>
            </a:extLst>
          </p:cNvPr>
          <p:cNvPicPr>
            <a:picLocks noChangeAspect="1"/>
          </p:cNvPicPr>
          <p:nvPr/>
        </p:nvPicPr>
        <p:blipFill>
          <a:blip r:embed="rId3"/>
          <a:stretch>
            <a:fillRect/>
          </a:stretch>
        </p:blipFill>
        <p:spPr>
          <a:xfrm>
            <a:off x="570634" y="2169667"/>
            <a:ext cx="10785474" cy="4688333"/>
          </a:xfrm>
          <a:prstGeom prst="rect">
            <a:avLst/>
          </a:prstGeom>
        </p:spPr>
      </p:pic>
      <p:pic>
        <p:nvPicPr>
          <p:cNvPr id="2" name="Imagen 1">
            <a:extLst>
              <a:ext uri="{FF2B5EF4-FFF2-40B4-BE49-F238E27FC236}">
                <a16:creationId xmlns:a16="http://schemas.microsoft.com/office/drawing/2014/main" id="{3F022529-EBCF-0873-58FB-3577AEFC293B}"/>
              </a:ext>
            </a:extLst>
          </p:cNvPr>
          <p:cNvPicPr>
            <a:picLocks noChangeAspect="1"/>
          </p:cNvPicPr>
          <p:nvPr/>
        </p:nvPicPr>
        <p:blipFill>
          <a:blip r:embed="rId4"/>
          <a:stretch>
            <a:fillRect/>
          </a:stretch>
        </p:blipFill>
        <p:spPr>
          <a:xfrm>
            <a:off x="9910619" y="69551"/>
            <a:ext cx="2281381" cy="832704"/>
          </a:xfrm>
          <a:prstGeom prst="rect">
            <a:avLst/>
          </a:prstGeom>
        </p:spPr>
      </p:pic>
    </p:spTree>
    <p:extLst>
      <p:ext uri="{BB962C8B-B14F-4D97-AF65-F5344CB8AC3E}">
        <p14:creationId xmlns:p14="http://schemas.microsoft.com/office/powerpoint/2010/main" val="1053264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61E4E6-A4ED-0E46-1E5A-C942E9EBFF55}"/>
              </a:ext>
            </a:extLst>
          </p:cNvPr>
          <p:cNvSpPr txBox="1"/>
          <p:nvPr/>
        </p:nvSpPr>
        <p:spPr>
          <a:xfrm>
            <a:off x="480291" y="281817"/>
            <a:ext cx="11333017" cy="369332"/>
          </a:xfrm>
          <a:prstGeom prst="rect">
            <a:avLst/>
          </a:prstGeom>
          <a:noFill/>
        </p:spPr>
        <p:txBody>
          <a:bodyPr wrap="square">
            <a:spAutoFit/>
          </a:bodyPr>
          <a:lstStyle/>
          <a:p>
            <a:r>
              <a:rPr lang="es-ES" b="1" dirty="0">
                <a:solidFill>
                  <a:srgbClr val="00003A"/>
                </a:solidFill>
                <a:latin typeface="Source Sans Pro" panose="020B0503030403020204" pitchFamily="34" charset="0"/>
              </a:rPr>
              <a:t>Informe sobre inscripción en registro SACE: datos reales –edición Enero 2022</a:t>
            </a:r>
            <a:endParaRPr lang="es-ES" dirty="0"/>
          </a:p>
        </p:txBody>
      </p:sp>
      <p:sp>
        <p:nvSpPr>
          <p:cNvPr id="4" name="CuadroTexto 3">
            <a:extLst>
              <a:ext uri="{FF2B5EF4-FFF2-40B4-BE49-F238E27FC236}">
                <a16:creationId xmlns:a16="http://schemas.microsoft.com/office/drawing/2014/main" id="{99B3D5F8-F4B6-FEDA-680C-A292975275E2}"/>
              </a:ext>
            </a:extLst>
          </p:cNvPr>
          <p:cNvSpPr txBox="1"/>
          <p:nvPr/>
        </p:nvSpPr>
        <p:spPr>
          <a:xfrm>
            <a:off x="480291" y="1026286"/>
            <a:ext cx="10954327" cy="3046988"/>
          </a:xfrm>
          <a:prstGeom prst="rect">
            <a:avLst/>
          </a:prstGeom>
          <a:noFill/>
        </p:spPr>
        <p:txBody>
          <a:bodyPr wrap="square">
            <a:spAutoFit/>
          </a:bodyPr>
          <a:lstStyle/>
          <a:p>
            <a:r>
              <a:rPr lang="es-ES" sz="1600" b="0" i="0" dirty="0">
                <a:solidFill>
                  <a:srgbClr val="000000"/>
                </a:solidFill>
                <a:effectLst/>
                <a:latin typeface="SourceSansPro-Regular"/>
              </a:rPr>
              <a:t>El Manual de funcionamiento del SACE, implantado desde 2020, dispone como uno de los requisitos mínimos para inscribir la huella de carbono de una organización el cálculo de las emisiones para los alcances 1 y 2, mientras que el </a:t>
            </a:r>
            <a:r>
              <a:rPr lang="es-ES" sz="1600" b="1" i="0" dirty="0">
                <a:solidFill>
                  <a:srgbClr val="C00000"/>
                </a:solidFill>
                <a:effectLst/>
                <a:latin typeface="SourceSansPro-Regular"/>
              </a:rPr>
              <a:t>alcance 3 no es obligatorio </a:t>
            </a:r>
            <a:r>
              <a:rPr lang="es-ES" sz="1600" b="0" i="0" dirty="0">
                <a:solidFill>
                  <a:srgbClr val="000000"/>
                </a:solidFill>
                <a:effectLst/>
                <a:latin typeface="SourceSansPro-Regular"/>
              </a:rPr>
              <a:t>aunque sí aconsejable. De hecho, este alcance supone en muchas huellas un porcentaje elevado de</a:t>
            </a:r>
            <a:br>
              <a:rPr lang="es-ES" sz="1600" b="0" i="0" dirty="0">
                <a:solidFill>
                  <a:srgbClr val="000000"/>
                </a:solidFill>
                <a:effectLst/>
                <a:latin typeface="SourceSansPro-Regular"/>
              </a:rPr>
            </a:br>
            <a:r>
              <a:rPr lang="es-ES" sz="1600" b="0" i="0" dirty="0">
                <a:solidFill>
                  <a:srgbClr val="000000"/>
                </a:solidFill>
                <a:effectLst/>
                <a:latin typeface="SourceSansPro-Regular"/>
              </a:rPr>
              <a:t>emisiones respecto al total.</a:t>
            </a:r>
            <a:br>
              <a:rPr lang="es-ES" sz="1600" b="0" i="0" dirty="0">
                <a:solidFill>
                  <a:srgbClr val="000000"/>
                </a:solidFill>
                <a:effectLst/>
                <a:latin typeface="SourceSansPro-Regular"/>
              </a:rPr>
            </a:br>
            <a:r>
              <a:rPr lang="es-ES" sz="1600" b="0" i="0" dirty="0">
                <a:solidFill>
                  <a:srgbClr val="000000"/>
                </a:solidFill>
                <a:effectLst/>
                <a:latin typeface="SourceSansPro-Regular"/>
              </a:rPr>
              <a:t>La mayor parte de las huellas inscritas en 2021 corresponden a alcances 1+2, mientras que el 32% incluyen emisiones de alcance 3.</a:t>
            </a:r>
            <a:r>
              <a:rPr lang="es-ES" sz="1600" dirty="0"/>
              <a:t> </a:t>
            </a:r>
          </a:p>
          <a:p>
            <a:br>
              <a:rPr lang="es-ES" sz="1600" dirty="0"/>
            </a:br>
            <a:r>
              <a:rPr lang="es-ES" sz="1600" b="0" i="0" dirty="0">
                <a:solidFill>
                  <a:srgbClr val="000000"/>
                </a:solidFill>
                <a:effectLst/>
                <a:latin typeface="SourceSansPro-Regular"/>
              </a:rPr>
              <a:t>Las emisiones registradas por alcance del total de huellas inscritas en 2021 muestran un reparto muy descompensado a favor de las emisiones de alcance 3. </a:t>
            </a:r>
            <a:r>
              <a:rPr lang="es-ES" sz="1600" dirty="0">
                <a:solidFill>
                  <a:srgbClr val="000000"/>
                </a:solidFill>
                <a:latin typeface="SourceSansPro-Regular"/>
              </a:rPr>
              <a:t>D</a:t>
            </a:r>
            <a:r>
              <a:rPr lang="es-ES" sz="1600" b="0" i="0" dirty="0">
                <a:solidFill>
                  <a:srgbClr val="000000"/>
                </a:solidFill>
                <a:effectLst/>
                <a:latin typeface="SourceSansPro-Regular"/>
              </a:rPr>
              <a:t>icho alcance 3 trata de emisiones indirectas definidas según las actividades que la organización decide incluir en su huella (viajes de negocio por medios externos, transporte de materias primas, uso de productos de terceros, como ejemplos entre muchas otras actividades posibles). Así, el balance anual estima que el 81% de las emisiones son debidas al alcance 3, mientras que al alcance 1 le corresponden el 15% y al alcance 2 el 4%.</a:t>
            </a:r>
            <a:r>
              <a:rPr lang="es-ES" sz="1600" dirty="0"/>
              <a:t> </a:t>
            </a:r>
            <a:br>
              <a:rPr lang="es-ES" sz="1600" dirty="0"/>
            </a:br>
            <a:endParaRPr lang="es-ES" sz="1600" dirty="0"/>
          </a:p>
        </p:txBody>
      </p:sp>
      <p:pic>
        <p:nvPicPr>
          <p:cNvPr id="7" name="Imagen 6">
            <a:extLst>
              <a:ext uri="{FF2B5EF4-FFF2-40B4-BE49-F238E27FC236}">
                <a16:creationId xmlns:a16="http://schemas.microsoft.com/office/drawing/2014/main" id="{992E7C9B-1139-161E-2A85-84F79EEEDA7E}"/>
              </a:ext>
            </a:extLst>
          </p:cNvPr>
          <p:cNvPicPr>
            <a:picLocks noChangeAspect="1"/>
          </p:cNvPicPr>
          <p:nvPr/>
        </p:nvPicPr>
        <p:blipFill>
          <a:blip r:embed="rId2"/>
          <a:stretch>
            <a:fillRect/>
          </a:stretch>
        </p:blipFill>
        <p:spPr>
          <a:xfrm>
            <a:off x="1041688" y="4308220"/>
            <a:ext cx="9623423" cy="1488086"/>
          </a:xfrm>
          <a:prstGeom prst="rect">
            <a:avLst/>
          </a:prstGeom>
        </p:spPr>
      </p:pic>
      <p:pic>
        <p:nvPicPr>
          <p:cNvPr id="5" name="Imagen 4">
            <a:extLst>
              <a:ext uri="{FF2B5EF4-FFF2-40B4-BE49-F238E27FC236}">
                <a16:creationId xmlns:a16="http://schemas.microsoft.com/office/drawing/2014/main" id="{C99C3627-F4E5-4398-70CB-DD96E9B4243A}"/>
              </a:ext>
            </a:extLst>
          </p:cNvPr>
          <p:cNvPicPr>
            <a:picLocks noChangeAspect="1"/>
          </p:cNvPicPr>
          <p:nvPr/>
        </p:nvPicPr>
        <p:blipFill>
          <a:blip r:embed="rId3"/>
          <a:stretch>
            <a:fillRect/>
          </a:stretch>
        </p:blipFill>
        <p:spPr>
          <a:xfrm>
            <a:off x="9910619" y="69551"/>
            <a:ext cx="2281381" cy="832704"/>
          </a:xfrm>
          <a:prstGeom prst="rect">
            <a:avLst/>
          </a:prstGeom>
        </p:spPr>
      </p:pic>
    </p:spTree>
    <p:extLst>
      <p:ext uri="{BB962C8B-B14F-4D97-AF65-F5344CB8AC3E}">
        <p14:creationId xmlns:p14="http://schemas.microsoft.com/office/powerpoint/2010/main" val="3060212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a:extLst>
              <a:ext uri="{FF2B5EF4-FFF2-40B4-BE49-F238E27FC236}">
                <a16:creationId xmlns:a16="http://schemas.microsoft.com/office/drawing/2014/main" id="{417AEA2A-6C96-AB82-641F-2BBD29CC0C9A}"/>
              </a:ext>
            </a:extLst>
          </p:cNvPr>
          <p:cNvPicPr>
            <a:picLocks noChangeAspect="1"/>
          </p:cNvPicPr>
          <p:nvPr/>
        </p:nvPicPr>
        <p:blipFill>
          <a:blip r:embed="rId2"/>
          <a:stretch>
            <a:fillRect/>
          </a:stretch>
        </p:blipFill>
        <p:spPr>
          <a:xfrm>
            <a:off x="3070712" y="3711497"/>
            <a:ext cx="6589537" cy="3146503"/>
          </a:xfrm>
          <a:prstGeom prst="rect">
            <a:avLst/>
          </a:prstGeom>
        </p:spPr>
      </p:pic>
      <p:sp>
        <p:nvSpPr>
          <p:cNvPr id="2" name="Título 1">
            <a:extLst>
              <a:ext uri="{FF2B5EF4-FFF2-40B4-BE49-F238E27FC236}">
                <a16:creationId xmlns:a16="http://schemas.microsoft.com/office/drawing/2014/main" id="{B95566B6-0877-FE4E-A8FD-3F385C7D4408}"/>
              </a:ext>
            </a:extLst>
          </p:cNvPr>
          <p:cNvSpPr>
            <a:spLocks noGrp="1"/>
          </p:cNvSpPr>
          <p:nvPr>
            <p:ph type="ctrTitle"/>
          </p:nvPr>
        </p:nvSpPr>
        <p:spPr>
          <a:xfrm>
            <a:off x="4115916" y="3076909"/>
            <a:ext cx="3197660" cy="2207839"/>
          </a:xfrm>
        </p:spPr>
        <p:txBody>
          <a:bodyPr anchor="b">
            <a:normAutofit/>
          </a:bodyPr>
          <a:lstStyle/>
          <a:p>
            <a:pPr algn="l"/>
            <a:r>
              <a:rPr lang="es-ES" sz="4000" dirty="0">
                <a:latin typeface="Century Gothic" panose="020B0502020202020204" pitchFamily="34" charset="0"/>
                <a:ea typeface="Ayuthaya" pitchFamily="2" charset="-34"/>
                <a:cs typeface="Ayuthaya" pitchFamily="2" charset="-34"/>
              </a:rPr>
              <a:t>GRACIAS </a:t>
            </a:r>
          </a:p>
        </p:txBody>
      </p:sp>
      <p:sp>
        <p:nvSpPr>
          <p:cNvPr id="3" name="CuadroTexto 2">
            <a:extLst>
              <a:ext uri="{FF2B5EF4-FFF2-40B4-BE49-F238E27FC236}">
                <a16:creationId xmlns:a16="http://schemas.microsoft.com/office/drawing/2014/main" id="{A4D06E90-0543-56DD-AA0D-F78239A19B22}"/>
              </a:ext>
            </a:extLst>
          </p:cNvPr>
          <p:cNvSpPr txBox="1"/>
          <p:nvPr/>
        </p:nvSpPr>
        <p:spPr>
          <a:xfrm>
            <a:off x="2142836" y="579366"/>
            <a:ext cx="8700655" cy="2600135"/>
          </a:xfrm>
          <a:prstGeom prst="rect">
            <a:avLst/>
          </a:prstGeom>
          <a:noFill/>
          <a:ln>
            <a:noFill/>
          </a:ln>
        </p:spPr>
        <p:txBody>
          <a:bodyPr wrap="square">
            <a:spAutoFit/>
          </a:bodyPr>
          <a:lstStyle/>
          <a:p>
            <a:pPr marL="182880">
              <a:lnSpc>
                <a:spcPct val="107000"/>
              </a:lnSpc>
              <a:spcAft>
                <a:spcPts val="800"/>
              </a:spcAft>
            </a:pPr>
            <a:r>
              <a:rPr lang="es-ES" sz="2000" b="1" i="1" dirty="0">
                <a:effectLst/>
                <a:latin typeface="Century Gothic" panose="020B0502020202020204" pitchFamily="34" charset="0"/>
                <a:ea typeface="Calibri" panose="020F0502020204030204" pitchFamily="34" charset="0"/>
                <a:cs typeface="Arial" panose="020B0604020202020204" pitchFamily="34" charset="0"/>
              </a:rPr>
              <a:t>Colabora con nosotros </a:t>
            </a:r>
          </a:p>
          <a:p>
            <a:pPr marL="182880">
              <a:lnSpc>
                <a:spcPct val="107000"/>
              </a:lnSpc>
              <a:spcAft>
                <a:spcPts val="800"/>
              </a:spcAft>
            </a:pPr>
            <a:r>
              <a:rPr lang="es-ES" sz="2000" i="1" dirty="0">
                <a:effectLst/>
                <a:latin typeface="Century Gothic" panose="020B0502020202020204" pitchFamily="34" charset="0"/>
                <a:ea typeface="Calibri" panose="020F0502020204030204" pitchFamily="34" charset="0"/>
                <a:cs typeface="Arial" panose="020B0604020202020204" pitchFamily="34" charset="0"/>
              </a:rPr>
              <a:t>y ayúdanos a </a:t>
            </a:r>
            <a:r>
              <a:rPr lang="es-ES" sz="2000" i="1" dirty="0">
                <a:latin typeface="Century Gothic" panose="020B0502020202020204" pitchFamily="34" charset="0"/>
                <a:ea typeface="Calibri" panose="020F0502020204030204" pitchFamily="34" charset="0"/>
                <a:cs typeface="Arial" panose="020B0604020202020204" pitchFamily="34" charset="0"/>
              </a:rPr>
              <a:t>mitigar el cambio climático </a:t>
            </a:r>
          </a:p>
          <a:p>
            <a:pPr marL="182880">
              <a:lnSpc>
                <a:spcPct val="107000"/>
              </a:lnSpc>
              <a:spcAft>
                <a:spcPts val="800"/>
              </a:spcAft>
            </a:pPr>
            <a:r>
              <a:rPr lang="es-ES" sz="2000" i="1" dirty="0">
                <a:latin typeface="Century Gothic" panose="020B0502020202020204" pitchFamily="34" charset="0"/>
                <a:ea typeface="Calibri" panose="020F0502020204030204" pitchFamily="34" charset="0"/>
                <a:cs typeface="Arial" panose="020B0604020202020204" pitchFamily="34" charset="0"/>
              </a:rPr>
              <a:t>reduciendo tu huella de carbono o compensándola</a:t>
            </a:r>
          </a:p>
          <a:p>
            <a:pPr marL="182880">
              <a:lnSpc>
                <a:spcPct val="107000"/>
              </a:lnSpc>
              <a:spcAft>
                <a:spcPts val="800"/>
              </a:spcAft>
            </a:pPr>
            <a:endParaRPr lang="es-ES" sz="1400" i="1" dirty="0">
              <a:effectLst/>
              <a:latin typeface="Century Gothic" panose="020B0502020202020204" pitchFamily="34" charset="0"/>
              <a:ea typeface="Calibri" panose="020F0502020204030204" pitchFamily="34" charset="0"/>
              <a:cs typeface="Arial" panose="020B0604020202020204" pitchFamily="34" charset="0"/>
            </a:endParaRPr>
          </a:p>
          <a:p>
            <a:pPr marL="182880">
              <a:lnSpc>
                <a:spcPct val="107000"/>
              </a:lnSpc>
              <a:spcAft>
                <a:spcPts val="800"/>
              </a:spcAft>
            </a:pPr>
            <a:r>
              <a:rPr lang="es-ES" sz="1400" i="1" dirty="0">
                <a:latin typeface="Century Gothic" panose="020B0502020202020204" pitchFamily="34" charset="0"/>
                <a:ea typeface="Calibri" panose="020F0502020204030204" pitchFamily="34" charset="0"/>
                <a:cs typeface="Arial" panose="020B0604020202020204" pitchFamily="34" charset="0"/>
              </a:rPr>
              <a:t>Contacta a través de:</a:t>
            </a:r>
          </a:p>
          <a:p>
            <a:pPr marL="182880">
              <a:lnSpc>
                <a:spcPct val="107000"/>
              </a:lnSpc>
              <a:spcAft>
                <a:spcPts val="800"/>
              </a:spcAft>
            </a:pPr>
            <a:r>
              <a:rPr lang="es-ES" sz="1400" i="1" dirty="0">
                <a:latin typeface="Century Gothic" panose="020B0502020202020204" pitchFamily="34" charset="0"/>
                <a:ea typeface="Calibri" panose="020F0502020204030204" pitchFamily="34" charset="0"/>
                <a:cs typeface="Arial" panose="020B0604020202020204" pitchFamily="34" charset="0"/>
              </a:rPr>
              <a:t>Mail: </a:t>
            </a:r>
            <a:r>
              <a:rPr lang="es-ES" sz="1400" i="1" dirty="0">
                <a:latin typeface="Century Gothic" panose="020B0502020202020204" pitchFamily="34" charset="0"/>
                <a:ea typeface="Calibri" panose="020F0502020204030204" pitchFamily="34" charset="0"/>
                <a:cs typeface="Arial" panose="020B0604020202020204" pitchFamily="34" charset="0"/>
                <a:hlinkClick r:id="rId3"/>
              </a:rPr>
              <a:t>fsn@fundacionsomosnaturaleza.com</a:t>
            </a:r>
            <a:endParaRPr lang="es-ES" sz="1400" i="1" dirty="0">
              <a:latin typeface="Century Gothic" panose="020B0502020202020204" pitchFamily="34" charset="0"/>
              <a:ea typeface="Calibri" panose="020F0502020204030204" pitchFamily="34" charset="0"/>
              <a:cs typeface="Arial" panose="020B0604020202020204" pitchFamily="34" charset="0"/>
            </a:endParaRPr>
          </a:p>
          <a:p>
            <a:pPr marL="182880">
              <a:lnSpc>
                <a:spcPct val="107000"/>
              </a:lnSpc>
              <a:spcAft>
                <a:spcPts val="800"/>
              </a:spcAft>
            </a:pPr>
            <a:endParaRPr lang="es-ES" sz="1400" i="1" dirty="0">
              <a:effectLst/>
              <a:latin typeface="Century Gothic" panose="020B0502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5742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756396B-CE12-1F7A-86C8-C358CE95A27F}"/>
              </a:ext>
            </a:extLst>
          </p:cNvPr>
          <p:cNvSpPr txBox="1"/>
          <p:nvPr/>
        </p:nvSpPr>
        <p:spPr>
          <a:xfrm>
            <a:off x="286327" y="243512"/>
            <a:ext cx="11342254" cy="6555641"/>
          </a:xfrm>
          <a:prstGeom prst="rect">
            <a:avLst/>
          </a:prstGeom>
          <a:noFill/>
        </p:spPr>
        <p:txBody>
          <a:bodyPr wrap="square">
            <a:spAutoFit/>
          </a:bodyPr>
          <a:lstStyle/>
          <a:p>
            <a:pPr algn="l" fontAlgn="base"/>
            <a:r>
              <a:rPr lang="es-ES" sz="1500" b="1" i="0" dirty="0">
                <a:solidFill>
                  <a:srgbClr val="002060"/>
                </a:solidFill>
                <a:effectLst/>
                <a:latin typeface="Source Sans Pro" panose="020B0503030403020204" pitchFamily="34" charset="0"/>
              </a:rPr>
              <a:t>INTRODUCCIÓN</a:t>
            </a:r>
          </a:p>
          <a:p>
            <a:pPr algn="l" fontAlgn="base"/>
            <a:endParaRPr lang="es-ES" sz="1500" b="1" i="0" dirty="0">
              <a:solidFill>
                <a:srgbClr val="002060"/>
              </a:solidFill>
              <a:effectLst/>
              <a:latin typeface="Source Sans Pro" panose="020B0503030403020204" pitchFamily="34" charset="0"/>
            </a:endParaRPr>
          </a:p>
          <a:p>
            <a:pPr algn="l" fontAlgn="base"/>
            <a:r>
              <a:rPr lang="es-ES" sz="1500" b="0" i="0" dirty="0">
                <a:solidFill>
                  <a:srgbClr val="2B2E38"/>
                </a:solidFill>
                <a:effectLst/>
                <a:latin typeface="Source Sans Pro" panose="020B0503030403020204" pitchFamily="34" charset="0"/>
              </a:rPr>
              <a:t>El </a:t>
            </a:r>
            <a:r>
              <a:rPr lang="es-ES" sz="1500" b="1" i="0" dirty="0">
                <a:solidFill>
                  <a:srgbClr val="2B2E38"/>
                </a:solidFill>
                <a:effectLst/>
                <a:latin typeface="Source Sans Pro" panose="020B0503030403020204" pitchFamily="34" charset="0"/>
              </a:rPr>
              <a:t>comercio de derechos de emisión</a:t>
            </a:r>
            <a:r>
              <a:rPr lang="es-ES" sz="1500" b="0" i="0" dirty="0">
                <a:solidFill>
                  <a:srgbClr val="2B2E38"/>
                </a:solidFill>
                <a:effectLst/>
                <a:latin typeface="Source Sans Pro" panose="020B0503030403020204" pitchFamily="34" charset="0"/>
              </a:rPr>
              <a:t> es un instrumento de mercado, mediante el que se crea un incentivo económico que persigue un beneficio ambiental: </a:t>
            </a:r>
            <a:r>
              <a:rPr lang="es-ES" sz="1500" dirty="0">
                <a:solidFill>
                  <a:srgbClr val="2B2E38"/>
                </a:solidFill>
                <a:latin typeface="Source Sans Pro" panose="020B0503030403020204" pitchFamily="34" charset="0"/>
              </a:rPr>
              <a:t>q</a:t>
            </a:r>
            <a:r>
              <a:rPr lang="es-ES" sz="1500" b="0" i="0" dirty="0">
                <a:solidFill>
                  <a:srgbClr val="2B2E38"/>
                </a:solidFill>
                <a:effectLst/>
                <a:latin typeface="Source Sans Pro" panose="020B0503030403020204" pitchFamily="34" charset="0"/>
              </a:rPr>
              <a:t>ue un conjunto de plantas industriales u operadores de aeronaves reduzcan colectivamente las emisiones de gases de efecto invernadero a la atmósfera. Por tanto, es un mercado de emisiones que se basa en repercutir el coste de la polución sobre quienes contaminan. </a:t>
            </a:r>
          </a:p>
          <a:p>
            <a:pPr algn="l" fontAlgn="base"/>
            <a:endParaRPr lang="es-ES" sz="1500" b="0" i="0" dirty="0">
              <a:solidFill>
                <a:srgbClr val="2B2E38"/>
              </a:solidFill>
              <a:effectLst/>
              <a:latin typeface="Source Sans Pro" panose="020B0503030403020204" pitchFamily="34" charset="0"/>
            </a:endParaRPr>
          </a:p>
          <a:p>
            <a:pPr algn="l" fontAlgn="base"/>
            <a:r>
              <a:rPr lang="es-ES" sz="1500" b="1" i="0" dirty="0">
                <a:solidFill>
                  <a:srgbClr val="2B2E38"/>
                </a:solidFill>
                <a:effectLst/>
                <a:latin typeface="Source Sans Pro" panose="020B0503030403020204" pitchFamily="34" charset="0"/>
              </a:rPr>
              <a:t>¿Con qué objeto? </a:t>
            </a:r>
            <a:r>
              <a:rPr lang="es-ES" sz="1500" b="0" i="0" dirty="0">
                <a:solidFill>
                  <a:srgbClr val="2B2E38"/>
                </a:solidFill>
                <a:effectLst/>
                <a:latin typeface="Source Sans Pro" panose="020B0503030403020204" pitchFamily="34" charset="0"/>
              </a:rPr>
              <a:t>Para que a medida que este coste crezca, sea más rentable minimizar dichas emisiones. En el comercio de derechos de emisión no se establecen obligaciones de reducción individualizadas. Cada entidad decide cuál es la estrategia de cumplimiento que más le conviene. Puede ser la inversión en mejoras que reducen las emisiones de la instalación, o </a:t>
            </a:r>
            <a:r>
              <a:rPr lang="es-ES" sz="1500" i="0" dirty="0">
                <a:solidFill>
                  <a:srgbClr val="2B2E38"/>
                </a:solidFill>
                <a:effectLst/>
                <a:latin typeface="Source Sans Pro" panose="020B0503030403020204" pitchFamily="34" charset="0"/>
              </a:rPr>
              <a:t>puede ser </a:t>
            </a:r>
            <a:r>
              <a:rPr lang="es-ES" sz="1500" i="0" dirty="0">
                <a:solidFill>
                  <a:srgbClr val="002060"/>
                </a:solidFill>
                <a:effectLst/>
                <a:latin typeface="Source Sans Pro" panose="020B0503030403020204" pitchFamily="34" charset="0"/>
              </a:rPr>
              <a:t>acudir al mercado para comprar los derechos de emisión</a:t>
            </a:r>
            <a:r>
              <a:rPr lang="es-ES" sz="1500" b="1" i="0" dirty="0">
                <a:solidFill>
                  <a:srgbClr val="2B2E38"/>
                </a:solidFill>
                <a:effectLst/>
                <a:latin typeface="Source Sans Pro" panose="020B0503030403020204" pitchFamily="34" charset="0"/>
              </a:rPr>
              <a:t> </a:t>
            </a:r>
            <a:r>
              <a:rPr lang="es-ES" sz="1500" b="0" i="0" dirty="0">
                <a:solidFill>
                  <a:srgbClr val="2B2E38"/>
                </a:solidFill>
                <a:effectLst/>
                <a:latin typeface="Source Sans Pro" panose="020B0503030403020204" pitchFamily="34" charset="0"/>
              </a:rPr>
              <a:t>que compensen las emisiones emitidas. </a:t>
            </a:r>
            <a:br>
              <a:rPr lang="es-ES" sz="1500" b="0" i="0" dirty="0">
                <a:solidFill>
                  <a:srgbClr val="2B2E38"/>
                </a:solidFill>
                <a:effectLst/>
                <a:latin typeface="Source Sans Pro" panose="020B0503030403020204" pitchFamily="34" charset="0"/>
              </a:rPr>
            </a:br>
            <a:endParaRPr lang="es-ES" sz="1500" b="0" i="0" dirty="0">
              <a:solidFill>
                <a:srgbClr val="2B2E38"/>
              </a:solidFill>
              <a:effectLst/>
              <a:latin typeface="Source Sans Pro" panose="020B0503030403020204" pitchFamily="34" charset="0"/>
            </a:endParaRPr>
          </a:p>
          <a:p>
            <a:pPr algn="l" fontAlgn="base"/>
            <a:r>
              <a:rPr lang="es-ES" sz="1500" b="1" i="0" dirty="0">
                <a:solidFill>
                  <a:srgbClr val="2B2E38"/>
                </a:solidFill>
                <a:effectLst/>
                <a:latin typeface="Source Sans Pro" panose="020B0503030403020204" pitchFamily="34" charset="0"/>
              </a:rPr>
              <a:t>¿Cómo funciona?</a:t>
            </a:r>
            <a:r>
              <a:rPr lang="es-ES" sz="1500" dirty="0">
                <a:solidFill>
                  <a:srgbClr val="2B2E38"/>
                </a:solidFill>
                <a:latin typeface="Source Sans Pro" panose="020B0503030403020204" pitchFamily="34" charset="0"/>
              </a:rPr>
              <a:t> </a:t>
            </a:r>
            <a:r>
              <a:rPr lang="es-ES" sz="1500" b="0" i="0" u="sng" dirty="0">
                <a:solidFill>
                  <a:srgbClr val="2B2E38"/>
                </a:solidFill>
                <a:effectLst/>
                <a:latin typeface="Source Sans Pro" panose="020B0503030403020204" pitchFamily="34" charset="0"/>
              </a:rPr>
              <a:t>Se establece un límite sobre el número total de derechos disponibles</a:t>
            </a:r>
            <a:r>
              <a:rPr lang="es-ES" sz="1500" b="0" i="0" dirty="0">
                <a:solidFill>
                  <a:srgbClr val="2B2E38"/>
                </a:solidFill>
                <a:effectLst/>
                <a:latin typeface="Source Sans Pro" panose="020B0503030403020204" pitchFamily="34" charset="0"/>
              </a:rPr>
              <a:t> que garantiza que tengan un valor. Por debajo de este límite, las instalaciones compran o reciben derechos de emisión con los que pueden comerciar entre sí según sus necesidades.</a:t>
            </a:r>
          </a:p>
          <a:p>
            <a:pPr algn="l" fontAlgn="base"/>
            <a:r>
              <a:rPr lang="es-ES" sz="1500" b="0" i="0" dirty="0">
                <a:solidFill>
                  <a:srgbClr val="2B2E38"/>
                </a:solidFill>
                <a:effectLst/>
                <a:latin typeface="Source Sans Pro" panose="020B0503030403020204" pitchFamily="34" charset="0"/>
              </a:rPr>
              <a:t>Si reduce sus emisiones, la instalación puede conservar sus derechos sobrantes para cubrir sus futuras necesidades o venderlos a otra instalación que no tenga suficientes.</a:t>
            </a:r>
          </a:p>
          <a:p>
            <a:pPr algn="l" fontAlgn="base"/>
            <a:endParaRPr lang="es-ES" sz="1200" b="0" i="0" dirty="0">
              <a:solidFill>
                <a:srgbClr val="2B2E38"/>
              </a:solidFill>
              <a:effectLst/>
              <a:latin typeface="Source Sans Pro" panose="020B0503030403020204" pitchFamily="34" charset="0"/>
            </a:endParaRPr>
          </a:p>
          <a:p>
            <a:pPr algn="l" fontAlgn="base"/>
            <a:endParaRPr lang="es-ES" sz="1200" b="0" i="0" dirty="0">
              <a:solidFill>
                <a:srgbClr val="2B2E38"/>
              </a:solidFill>
              <a:effectLst/>
              <a:latin typeface="Source Sans Pro" panose="020B0503030403020204" pitchFamily="34" charset="0"/>
            </a:endParaRPr>
          </a:p>
          <a:p>
            <a:pPr algn="l" fontAlgn="base"/>
            <a:r>
              <a:rPr lang="es-ES" sz="1200" b="1" i="0" dirty="0">
                <a:solidFill>
                  <a:srgbClr val="2B2E38"/>
                </a:solidFill>
                <a:effectLst/>
                <a:latin typeface="Source Sans Pro" panose="020B0503030403020204" pitchFamily="34" charset="0"/>
              </a:rPr>
              <a:t>Competencias de la Consejería de Sostenibilidad, Medio Ambiente y Economía Azul. </a:t>
            </a:r>
            <a:endParaRPr lang="es-ES" sz="1200" b="0" i="0" dirty="0">
              <a:solidFill>
                <a:srgbClr val="2B2E38"/>
              </a:solidFill>
              <a:effectLst/>
              <a:latin typeface="Source Sans Pro" panose="020B0503030403020204" pitchFamily="34" charset="0"/>
            </a:endParaRPr>
          </a:p>
          <a:p>
            <a:pPr algn="l" fontAlgn="base"/>
            <a:r>
              <a:rPr lang="es-ES" sz="1200" b="0" i="0" dirty="0">
                <a:solidFill>
                  <a:srgbClr val="2B2E38"/>
                </a:solidFill>
                <a:effectLst/>
                <a:latin typeface="Source Sans Pro" panose="020B0503030403020204" pitchFamily="34" charset="0"/>
              </a:rPr>
              <a:t>Las competencias atribuidas a las comunidades autónomas recaen en Andalucía en la Consejería competente en la materia, y comprenden entre otras, el régimen de autorización de las instalaciones afectadas y el </a:t>
            </a:r>
            <a:r>
              <a:rPr lang="es-ES" sz="1200" b="0" i="0" u="sng" dirty="0">
                <a:solidFill>
                  <a:srgbClr val="2B2E38"/>
                </a:solidFill>
                <a:effectLst/>
                <a:latin typeface="Source Sans Pro" panose="020B0503030403020204" pitchFamily="34" charset="0"/>
              </a:rPr>
              <a:t>seguimiento y validación anual e inscripción en el Registro europeo de sus emisiones</a:t>
            </a:r>
            <a:r>
              <a:rPr lang="es-ES" sz="1200" b="0" i="0" dirty="0">
                <a:solidFill>
                  <a:srgbClr val="2B2E38"/>
                </a:solidFill>
                <a:effectLst/>
                <a:latin typeface="Source Sans Pro" panose="020B0503030403020204" pitchFamily="34" charset="0"/>
              </a:rPr>
              <a:t>.</a:t>
            </a:r>
          </a:p>
          <a:p>
            <a:pPr algn="l" fontAlgn="base"/>
            <a:endParaRPr lang="es-ES" sz="1200" b="0" i="0" dirty="0">
              <a:solidFill>
                <a:srgbClr val="2B2E38"/>
              </a:solidFill>
              <a:effectLst/>
              <a:latin typeface="Source Sans Pro" panose="020B0503030403020204" pitchFamily="34" charset="0"/>
            </a:endParaRPr>
          </a:p>
          <a:p>
            <a:pPr algn="l" fontAlgn="base"/>
            <a:r>
              <a:rPr lang="es-ES" sz="1200" b="0" i="0" dirty="0">
                <a:solidFill>
                  <a:srgbClr val="2B2E38"/>
                </a:solidFill>
                <a:effectLst/>
                <a:latin typeface="Source Sans Pro" panose="020B0503030403020204" pitchFamily="34" charset="0"/>
              </a:rPr>
              <a:t>Las principales funciones de la Consejería son:</a:t>
            </a:r>
          </a:p>
          <a:p>
            <a:pPr algn="l" fontAlgn="base">
              <a:buFont typeface="Arial" panose="020B0604020202020204" pitchFamily="34" charset="0"/>
              <a:buChar char="•"/>
            </a:pPr>
            <a:r>
              <a:rPr lang="es-ES" sz="1200" b="0" i="0" dirty="0">
                <a:solidFill>
                  <a:srgbClr val="2B2E38"/>
                </a:solidFill>
                <a:effectLst/>
                <a:latin typeface="Source Sans Pro" panose="020B0503030403020204" pitchFamily="34" charset="0"/>
              </a:rPr>
              <a:t>Otorgar la Autorización de emisiones de gases de efecto invernadero.</a:t>
            </a:r>
          </a:p>
          <a:p>
            <a:pPr algn="l" fontAlgn="base">
              <a:buFont typeface="Arial" panose="020B0604020202020204" pitchFamily="34" charset="0"/>
              <a:buChar char="•"/>
            </a:pPr>
            <a:r>
              <a:rPr lang="es-ES" sz="1200" b="0" i="0" dirty="0">
                <a:solidFill>
                  <a:srgbClr val="2B2E38"/>
                </a:solidFill>
                <a:effectLst/>
                <a:latin typeface="Source Sans Pro" panose="020B0503030403020204" pitchFamily="34" charset="0"/>
              </a:rPr>
              <a:t>Comunicar a la Oficina Española de Cambio Climático, las resoluciones de otorgamiento, modificación y extinción de las autorizaciones</a:t>
            </a:r>
          </a:p>
          <a:p>
            <a:pPr algn="l" fontAlgn="base">
              <a:buFont typeface="Arial" panose="020B0604020202020204" pitchFamily="34" charset="0"/>
              <a:buChar char="•"/>
            </a:pPr>
            <a:r>
              <a:rPr lang="es-ES" sz="1200" b="0" i="0" dirty="0">
                <a:solidFill>
                  <a:srgbClr val="2B2E38"/>
                </a:solidFill>
                <a:effectLst/>
                <a:latin typeface="Source Sans Pro" panose="020B0503030403020204" pitchFamily="34" charset="0"/>
              </a:rPr>
              <a:t>Evaluar y aprobar los Planes de Seguimiento de Emisiones de Gases de Efecto Invernadero y sus solicitudes de modificación.</a:t>
            </a:r>
          </a:p>
          <a:p>
            <a:pPr algn="l" fontAlgn="base">
              <a:buFont typeface="Arial" panose="020B0604020202020204" pitchFamily="34" charset="0"/>
              <a:buChar char="•"/>
            </a:pPr>
            <a:r>
              <a:rPr lang="es-ES" sz="1200" b="0" i="0" dirty="0">
                <a:solidFill>
                  <a:srgbClr val="2B2E38"/>
                </a:solidFill>
                <a:effectLst/>
                <a:latin typeface="Source Sans Pro" panose="020B0503030403020204" pitchFamily="34" charset="0"/>
              </a:rPr>
              <a:t>Aprobar, como autoridad competente, lo establecido en el Reglamento de Ejecución (UE) 2018/2066 de la Comisión, de 19 de diciembre de 2018, y el Reglamento de Ejecución (UE) 2020/2085 de la Comisión de 14 de diciembre de 2020 (como por ejemplo, la justificación de costes irrazonables, inviabilidad técnica, etc.) .</a:t>
            </a:r>
          </a:p>
          <a:p>
            <a:pPr algn="l" fontAlgn="base">
              <a:buFont typeface="Arial" panose="020B0604020202020204" pitchFamily="34" charset="0"/>
              <a:buChar char="•"/>
            </a:pPr>
            <a:r>
              <a:rPr lang="es-ES" sz="1200" b="0" i="0" dirty="0">
                <a:solidFill>
                  <a:srgbClr val="2B2E38"/>
                </a:solidFill>
                <a:effectLst/>
                <a:latin typeface="Source Sans Pro" panose="020B0503030403020204" pitchFamily="34" charset="0"/>
              </a:rPr>
              <a:t>Evaluar y aprobar los informes de mejora presentados por las instalaciones.</a:t>
            </a:r>
          </a:p>
          <a:p>
            <a:pPr algn="l" fontAlgn="base">
              <a:buFont typeface="Arial" panose="020B0604020202020204" pitchFamily="34" charset="0"/>
              <a:buChar char="•"/>
            </a:pPr>
            <a:r>
              <a:rPr lang="es-ES" sz="1200" b="0" i="0" dirty="0">
                <a:solidFill>
                  <a:srgbClr val="2B2E38"/>
                </a:solidFill>
                <a:effectLst/>
                <a:latin typeface="Source Sans Pro" panose="020B0503030403020204" pitchFamily="34" charset="0"/>
              </a:rPr>
              <a:t>Evaluar los informes de notificación e informes de verificación entregados antes del 28 de febrero de cada año.</a:t>
            </a:r>
            <a:br>
              <a:rPr lang="es-ES" sz="1200" b="0" i="0" dirty="0">
                <a:solidFill>
                  <a:srgbClr val="2B2E38"/>
                </a:solidFill>
                <a:effectLst/>
                <a:latin typeface="Source Sans Pro" panose="020B0503030403020204" pitchFamily="34" charset="0"/>
              </a:rPr>
            </a:br>
            <a:endParaRPr lang="es-ES" sz="1200" b="0" i="0" dirty="0">
              <a:solidFill>
                <a:srgbClr val="2B2E38"/>
              </a:solidFill>
              <a:effectLst/>
              <a:latin typeface="Source Sans Pro" panose="020B0503030403020204" pitchFamily="34" charset="0"/>
            </a:endParaRPr>
          </a:p>
        </p:txBody>
      </p:sp>
      <p:pic>
        <p:nvPicPr>
          <p:cNvPr id="2" name="Imagen 1">
            <a:extLst>
              <a:ext uri="{FF2B5EF4-FFF2-40B4-BE49-F238E27FC236}">
                <a16:creationId xmlns:a16="http://schemas.microsoft.com/office/drawing/2014/main" id="{D1F3B3D0-E262-5D73-01D8-5FBCFB558AF3}"/>
              </a:ext>
            </a:extLst>
          </p:cNvPr>
          <p:cNvPicPr>
            <a:picLocks noChangeAspect="1"/>
          </p:cNvPicPr>
          <p:nvPr/>
        </p:nvPicPr>
        <p:blipFill>
          <a:blip r:embed="rId2"/>
          <a:stretch>
            <a:fillRect/>
          </a:stretch>
        </p:blipFill>
        <p:spPr>
          <a:xfrm>
            <a:off x="9845962" y="6003393"/>
            <a:ext cx="2281381" cy="832704"/>
          </a:xfrm>
          <a:prstGeom prst="rect">
            <a:avLst/>
          </a:prstGeom>
        </p:spPr>
      </p:pic>
    </p:spTree>
    <p:extLst>
      <p:ext uri="{BB962C8B-B14F-4D97-AF65-F5344CB8AC3E}">
        <p14:creationId xmlns:p14="http://schemas.microsoft.com/office/powerpoint/2010/main" val="2873752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61E4E6-A4ED-0E46-1E5A-C942E9EBFF55}"/>
              </a:ext>
            </a:extLst>
          </p:cNvPr>
          <p:cNvSpPr txBox="1"/>
          <p:nvPr/>
        </p:nvSpPr>
        <p:spPr>
          <a:xfrm>
            <a:off x="480291" y="281817"/>
            <a:ext cx="11333017" cy="646331"/>
          </a:xfrm>
          <a:prstGeom prst="rect">
            <a:avLst/>
          </a:prstGeom>
          <a:noFill/>
        </p:spPr>
        <p:txBody>
          <a:bodyPr wrap="square">
            <a:spAutoFit/>
          </a:bodyPr>
          <a:lstStyle/>
          <a:p>
            <a:pPr algn="ctr"/>
            <a:r>
              <a:rPr lang="es-ES" b="1" i="0" dirty="0">
                <a:solidFill>
                  <a:srgbClr val="00003A"/>
                </a:solidFill>
                <a:effectLst/>
                <a:latin typeface="Source Sans Pro" panose="020B0503030403020204" pitchFamily="34" charset="0"/>
              </a:rPr>
              <a:t>Mitigación del cambio climático en Andalucía </a:t>
            </a:r>
          </a:p>
          <a:p>
            <a:pPr algn="ctr"/>
            <a:r>
              <a:rPr lang="es-ES" b="1" i="0" dirty="0">
                <a:solidFill>
                  <a:srgbClr val="00003A"/>
                </a:solidFill>
                <a:effectLst/>
                <a:latin typeface="Source Sans Pro" panose="020B0503030403020204" pitchFamily="34" charset="0"/>
              </a:rPr>
              <a:t>mediante la reducción de emisiones del sector difuso</a:t>
            </a:r>
            <a:endParaRPr lang="es-ES" dirty="0"/>
          </a:p>
        </p:txBody>
      </p:sp>
      <p:sp>
        <p:nvSpPr>
          <p:cNvPr id="5" name="CuadroTexto 4">
            <a:extLst>
              <a:ext uri="{FF2B5EF4-FFF2-40B4-BE49-F238E27FC236}">
                <a16:creationId xmlns:a16="http://schemas.microsoft.com/office/drawing/2014/main" id="{048F6AF9-97AF-DDFC-6254-789625BF8FAC}"/>
              </a:ext>
            </a:extLst>
          </p:cNvPr>
          <p:cNvSpPr txBox="1"/>
          <p:nvPr/>
        </p:nvSpPr>
        <p:spPr>
          <a:xfrm>
            <a:off x="480291" y="1094972"/>
            <a:ext cx="10945090" cy="738664"/>
          </a:xfrm>
          <a:prstGeom prst="rect">
            <a:avLst/>
          </a:prstGeom>
          <a:noFill/>
        </p:spPr>
        <p:txBody>
          <a:bodyPr wrap="square">
            <a:spAutoFit/>
          </a:bodyPr>
          <a:lstStyle/>
          <a:p>
            <a:pPr algn="just" fontAlgn="base"/>
            <a:r>
              <a:rPr lang="es-ES" sz="1400" b="0" i="0" dirty="0">
                <a:solidFill>
                  <a:srgbClr val="00003A"/>
                </a:solidFill>
                <a:effectLst/>
                <a:latin typeface="Source Sans Pro" panose="020B0503030403020204" pitchFamily="34" charset="0"/>
              </a:rPr>
              <a:t>El sector difuso está formado, entre otros, por las emisiones del </a:t>
            </a:r>
            <a:r>
              <a:rPr lang="es-ES" sz="1400" b="1" i="0" dirty="0">
                <a:solidFill>
                  <a:srgbClr val="00003A"/>
                </a:solidFill>
                <a:effectLst/>
                <a:latin typeface="Source Sans Pro" panose="020B0503030403020204" pitchFamily="34" charset="0"/>
              </a:rPr>
              <a:t>transporte, la agricultura y ganadería, el sector residencial, la gestión de residuos y aguas residuales, así como por todas aquellas industrias que no están incluidas en el Régimen del Comercio de Emisión</a:t>
            </a:r>
            <a:r>
              <a:rPr lang="es-ES" sz="1400" b="0" i="0" dirty="0">
                <a:solidFill>
                  <a:srgbClr val="00003A"/>
                </a:solidFill>
                <a:effectLst/>
                <a:latin typeface="Source Sans Pro" panose="020B0503030403020204" pitchFamily="34" charset="0"/>
              </a:rPr>
              <a:t>. </a:t>
            </a:r>
          </a:p>
          <a:p>
            <a:pPr algn="just" fontAlgn="base"/>
            <a:r>
              <a:rPr lang="es-ES" sz="1400" b="0" i="0" dirty="0">
                <a:solidFill>
                  <a:srgbClr val="00003A"/>
                </a:solidFill>
                <a:effectLst/>
                <a:latin typeface="Source Sans Pro" panose="020B0503030403020204" pitchFamily="34" charset="0"/>
              </a:rPr>
              <a:t>Entre las medidas de mitigación para reducir las emisiones difusas de las actividades se encuentra:</a:t>
            </a:r>
          </a:p>
        </p:txBody>
      </p:sp>
      <p:pic>
        <p:nvPicPr>
          <p:cNvPr id="9" name="Imagen 8">
            <a:extLst>
              <a:ext uri="{FF2B5EF4-FFF2-40B4-BE49-F238E27FC236}">
                <a16:creationId xmlns:a16="http://schemas.microsoft.com/office/drawing/2014/main" id="{D56343F6-F117-0F82-3B0B-B68C75D8A163}"/>
              </a:ext>
            </a:extLst>
          </p:cNvPr>
          <p:cNvPicPr>
            <a:picLocks noChangeAspect="1"/>
          </p:cNvPicPr>
          <p:nvPr/>
        </p:nvPicPr>
        <p:blipFill>
          <a:blip r:embed="rId2"/>
          <a:stretch>
            <a:fillRect/>
          </a:stretch>
        </p:blipFill>
        <p:spPr>
          <a:xfrm>
            <a:off x="880065" y="2003980"/>
            <a:ext cx="10145541" cy="971686"/>
          </a:xfrm>
          <a:prstGeom prst="rect">
            <a:avLst/>
          </a:prstGeom>
        </p:spPr>
      </p:pic>
      <p:sp>
        <p:nvSpPr>
          <p:cNvPr id="11" name="CuadroTexto 10">
            <a:extLst>
              <a:ext uri="{FF2B5EF4-FFF2-40B4-BE49-F238E27FC236}">
                <a16:creationId xmlns:a16="http://schemas.microsoft.com/office/drawing/2014/main" id="{6F1A3A95-C387-3E89-FAAF-983AF1AA9271}"/>
              </a:ext>
            </a:extLst>
          </p:cNvPr>
          <p:cNvSpPr txBox="1"/>
          <p:nvPr/>
        </p:nvSpPr>
        <p:spPr>
          <a:xfrm>
            <a:off x="1051792" y="2937368"/>
            <a:ext cx="4581236" cy="461665"/>
          </a:xfrm>
          <a:prstGeom prst="rect">
            <a:avLst/>
          </a:prstGeom>
          <a:noFill/>
        </p:spPr>
        <p:txBody>
          <a:bodyPr wrap="square">
            <a:spAutoFit/>
          </a:bodyPr>
          <a:lstStyle/>
          <a:p>
            <a:pPr algn="ctr"/>
            <a:r>
              <a:rPr lang="es-ES" sz="1200" dirty="0">
                <a:hlinkClick r:id="rId3"/>
              </a:rPr>
              <a:t>Sistema Andaluz de Compensación de Emisiones (SACE) - Cambio Climático (juntadeandalucia.es)</a:t>
            </a:r>
            <a:endParaRPr lang="es-ES" sz="1200" dirty="0"/>
          </a:p>
        </p:txBody>
      </p:sp>
      <p:sp>
        <p:nvSpPr>
          <p:cNvPr id="13" name="CuadroTexto 12">
            <a:extLst>
              <a:ext uri="{FF2B5EF4-FFF2-40B4-BE49-F238E27FC236}">
                <a16:creationId xmlns:a16="http://schemas.microsoft.com/office/drawing/2014/main" id="{9795DA63-D6A7-C7AE-A779-31F1C8239432}"/>
              </a:ext>
            </a:extLst>
          </p:cNvPr>
          <p:cNvSpPr txBox="1"/>
          <p:nvPr/>
        </p:nvSpPr>
        <p:spPr>
          <a:xfrm>
            <a:off x="6860309" y="2937368"/>
            <a:ext cx="3990109" cy="461665"/>
          </a:xfrm>
          <a:prstGeom prst="rect">
            <a:avLst/>
          </a:prstGeom>
          <a:noFill/>
        </p:spPr>
        <p:txBody>
          <a:bodyPr wrap="square">
            <a:spAutoFit/>
          </a:bodyPr>
          <a:lstStyle/>
          <a:p>
            <a:pPr algn="ctr"/>
            <a:r>
              <a:rPr lang="es-ES" sz="1200" dirty="0">
                <a:hlinkClick r:id="rId4"/>
              </a:rPr>
              <a:t>Sistema Andaluz de Emisiones Registradas (SAER) - Cambio Climático (juntadeandalucia.es)</a:t>
            </a:r>
            <a:endParaRPr lang="es-ES" sz="1200" dirty="0"/>
          </a:p>
        </p:txBody>
      </p:sp>
      <p:sp>
        <p:nvSpPr>
          <p:cNvPr id="4" name="CuadroTexto 3">
            <a:extLst>
              <a:ext uri="{FF2B5EF4-FFF2-40B4-BE49-F238E27FC236}">
                <a16:creationId xmlns:a16="http://schemas.microsoft.com/office/drawing/2014/main" id="{4D95C6E8-039F-6F12-862D-AB540857AB7F}"/>
              </a:ext>
            </a:extLst>
          </p:cNvPr>
          <p:cNvSpPr txBox="1"/>
          <p:nvPr/>
        </p:nvSpPr>
        <p:spPr>
          <a:xfrm>
            <a:off x="600364" y="3788821"/>
            <a:ext cx="11105861" cy="3170099"/>
          </a:xfrm>
          <a:prstGeom prst="rect">
            <a:avLst/>
          </a:prstGeom>
          <a:noFill/>
        </p:spPr>
        <p:txBody>
          <a:bodyPr wrap="square">
            <a:spAutoFit/>
          </a:bodyPr>
          <a:lstStyle/>
          <a:p>
            <a:r>
              <a:rPr lang="es-ES" sz="1400" b="0" i="0" dirty="0">
                <a:solidFill>
                  <a:srgbClr val="333333"/>
                </a:solidFill>
                <a:effectLst/>
                <a:latin typeface="SourceSansPro-Regular"/>
              </a:rPr>
              <a:t>El </a:t>
            </a:r>
            <a:r>
              <a:rPr lang="es-ES" sz="1400" b="1" i="0" dirty="0">
                <a:solidFill>
                  <a:srgbClr val="333333"/>
                </a:solidFill>
                <a:effectLst/>
                <a:latin typeface="SourceSansPro-Regular"/>
              </a:rPr>
              <a:t>Sistema Andaluz de Compensación de Emisiones</a:t>
            </a:r>
            <a:r>
              <a:rPr lang="es-ES" sz="1400" b="0" i="0" dirty="0">
                <a:solidFill>
                  <a:srgbClr val="333333"/>
                </a:solidFill>
                <a:effectLst/>
                <a:latin typeface="SourceSansPro-Regular"/>
              </a:rPr>
              <a:t> (</a:t>
            </a:r>
            <a:r>
              <a:rPr lang="es-ES" sz="1400" b="1" i="0" dirty="0">
                <a:solidFill>
                  <a:srgbClr val="333333"/>
                </a:solidFill>
                <a:effectLst/>
                <a:latin typeface="SourceSansPro-Regular"/>
              </a:rPr>
              <a:t>SACE) </a:t>
            </a:r>
            <a:r>
              <a:rPr lang="es-ES" sz="1400" b="0" i="0" dirty="0">
                <a:solidFill>
                  <a:srgbClr val="333333"/>
                </a:solidFill>
                <a:effectLst/>
                <a:latin typeface="SourceSansPro-Regular"/>
              </a:rPr>
              <a:t>es un régimen voluntario creado por la </a:t>
            </a:r>
            <a:r>
              <a:rPr lang="es-ES" sz="1400" b="0" i="0" u="none" strike="noStrike" dirty="0">
                <a:solidFill>
                  <a:srgbClr val="007932"/>
                </a:solidFill>
                <a:effectLst/>
                <a:latin typeface="SourceSansPro-Regular"/>
                <a:hlinkClick r:id="rId5"/>
              </a:rPr>
              <a:t>Ley 8/2018</a:t>
            </a:r>
            <a:r>
              <a:rPr lang="es-ES" sz="1400" b="0" i="0" dirty="0">
                <a:solidFill>
                  <a:srgbClr val="333333"/>
                </a:solidFill>
                <a:effectLst/>
                <a:latin typeface="SourceSansPro-Regular"/>
              </a:rPr>
              <a:t>, de 8 de octubre, que </a:t>
            </a:r>
            <a:r>
              <a:rPr lang="es-ES" sz="1400" b="0" i="0" dirty="0">
                <a:solidFill>
                  <a:srgbClr val="1D1D1B"/>
                </a:solidFill>
                <a:effectLst/>
                <a:latin typeface="OpenSans-Regular"/>
              </a:rPr>
              <a:t>entró en vigor el 16 de enero de 2019. La Ley ha sufrido varias modificaciones, la más reciente, en  marzo 2020 sobre simplificación del funcionamiento </a:t>
            </a:r>
            <a:r>
              <a:rPr lang="es-ES" sz="1400" dirty="0">
                <a:solidFill>
                  <a:srgbClr val="000000"/>
                </a:solidFill>
                <a:latin typeface="SourceSansPro-Regular"/>
              </a:rPr>
              <a:t>para la</a:t>
            </a:r>
            <a:br>
              <a:rPr lang="es-ES" sz="1400" dirty="0">
                <a:solidFill>
                  <a:srgbClr val="000000"/>
                </a:solidFill>
                <a:latin typeface="SourceSansPro-Regular"/>
              </a:rPr>
            </a:br>
            <a:r>
              <a:rPr lang="es-ES" sz="1400" dirty="0">
                <a:solidFill>
                  <a:srgbClr val="000000"/>
                </a:solidFill>
                <a:latin typeface="SourceSansPro-Regular"/>
              </a:rPr>
              <a:t>equivalencia del Registro SACE y el Registro de huella de carbono del Ministerio para la Transición Ecológica y el Reto Demográfico (MITERD).</a:t>
            </a:r>
            <a:r>
              <a:rPr lang="es-ES" sz="1100" dirty="0"/>
              <a:t> </a:t>
            </a:r>
            <a:br>
              <a:rPr lang="es-ES" sz="1400" dirty="0"/>
            </a:br>
            <a:endParaRPr lang="es-ES" sz="1400" b="0" i="0" dirty="0">
              <a:solidFill>
                <a:srgbClr val="333333"/>
              </a:solidFill>
              <a:effectLst/>
              <a:latin typeface="SourceSansPro-Regular"/>
            </a:endParaRPr>
          </a:p>
          <a:p>
            <a:pPr algn="l"/>
            <a:r>
              <a:rPr lang="es-ES" sz="1400" b="0" i="0" dirty="0">
                <a:solidFill>
                  <a:srgbClr val="333333"/>
                </a:solidFill>
                <a:effectLst/>
                <a:latin typeface="SourceSansPro-Regular"/>
              </a:rPr>
              <a:t>Los objetivos de reducción de emisiones se podrán alcanzar, parcialmente o en su totalidad, mediante la compensación de emisiones, que se materializará </a:t>
            </a:r>
            <a:r>
              <a:rPr lang="es-ES" sz="1400" b="0" i="0" u="sng" dirty="0">
                <a:solidFill>
                  <a:srgbClr val="333333"/>
                </a:solidFill>
                <a:effectLst/>
                <a:latin typeface="SourceSansPro-Regular"/>
              </a:rPr>
              <a:t>mediante la entrega de unidades de absorción (UDA) generadas por la ejecución de proyectos de </a:t>
            </a:r>
            <a:r>
              <a:rPr lang="es-ES" sz="1400" b="1" i="0" u="sng" dirty="0">
                <a:solidFill>
                  <a:srgbClr val="333333"/>
                </a:solidFill>
                <a:effectLst/>
                <a:latin typeface="SourceSansPro-Regular"/>
              </a:rPr>
              <a:t>compensación o de </a:t>
            </a:r>
            <a:r>
              <a:rPr lang="es-ES" sz="1400" b="1" i="0" u="sng" dirty="0" err="1">
                <a:solidFill>
                  <a:srgbClr val="333333"/>
                </a:solidFill>
                <a:effectLst/>
                <a:latin typeface="SourceSansPro-Regular"/>
              </a:rPr>
              <a:t>autocompensación</a:t>
            </a:r>
            <a:r>
              <a:rPr lang="es-ES" sz="1400" b="1" i="0" u="sng" dirty="0">
                <a:solidFill>
                  <a:srgbClr val="333333"/>
                </a:solidFill>
                <a:effectLst/>
                <a:latin typeface="SourceSansPro-Regular"/>
              </a:rPr>
              <a:t> de emisiones</a:t>
            </a:r>
            <a:r>
              <a:rPr lang="es-ES" sz="1400" b="0" i="0" u="sng" dirty="0">
                <a:solidFill>
                  <a:srgbClr val="333333"/>
                </a:solidFill>
                <a:effectLst/>
                <a:latin typeface="SourceSansPro-Regular"/>
              </a:rPr>
              <a:t>.</a:t>
            </a:r>
          </a:p>
          <a:p>
            <a:pPr algn="l"/>
            <a:endParaRPr lang="es-ES" sz="1400" b="0" i="0" u="sng" dirty="0">
              <a:solidFill>
                <a:srgbClr val="333333"/>
              </a:solidFill>
              <a:effectLst/>
              <a:latin typeface="SourceSansPro-Regular"/>
            </a:endParaRPr>
          </a:p>
          <a:p>
            <a:pPr algn="l"/>
            <a:r>
              <a:rPr lang="es-ES" sz="1400" b="0" i="0" dirty="0">
                <a:solidFill>
                  <a:srgbClr val="333333"/>
                </a:solidFill>
                <a:effectLst/>
                <a:latin typeface="SourceSansPro-Regular"/>
              </a:rPr>
              <a:t>La Consejería de Agricultura, Ganadería, Pesca y Desarrollo Sostenible y el Ministerio para la Transición Ecológica y el Reto Demográfico, como reflejo de su intensa colaboración, han establecido un </a:t>
            </a:r>
            <a:r>
              <a:rPr lang="es-ES" sz="1400" b="0" i="0" u="sng" dirty="0">
                <a:solidFill>
                  <a:srgbClr val="333333"/>
                </a:solidFill>
                <a:effectLst/>
                <a:latin typeface="SourceSansPro-Regular"/>
              </a:rPr>
              <a:t>procedimiento de simplificación administrativa </a:t>
            </a:r>
            <a:r>
              <a:rPr lang="es-ES" sz="1400" b="0" i="0" dirty="0">
                <a:solidFill>
                  <a:srgbClr val="333333"/>
                </a:solidFill>
                <a:effectLst/>
                <a:latin typeface="SourceSansPro-Regular"/>
              </a:rPr>
              <a:t>para la tramitación con carácter dual de la inscripción de la huella de carbono (HC) de organizaciones en el Sistema Andaluz de Compensación de Emisiones de la Junta de Andalucía (SACE) y en el Registro de huella de carbono, compensación y proyectos de absorción de CO2 del Ministerio. De esta forma, las organizaciones que voluntariamente deseen inscribir su huella en ambos registros podrán solicitarlo a través del </a:t>
            </a:r>
            <a:r>
              <a:rPr lang="es-ES" sz="1400" i="0" dirty="0">
                <a:solidFill>
                  <a:srgbClr val="333333"/>
                </a:solidFill>
                <a:effectLst/>
                <a:latin typeface="SourceSansPro-Regular"/>
              </a:rPr>
              <a:t>SACE.</a:t>
            </a:r>
            <a:r>
              <a:rPr lang="es-ES" sz="1800" b="0" i="0" dirty="0">
                <a:solidFill>
                  <a:srgbClr val="000000"/>
                </a:solidFill>
                <a:effectLst/>
                <a:latin typeface="SourceSansPro-Regular"/>
              </a:rPr>
              <a:t> </a:t>
            </a:r>
            <a:br>
              <a:rPr lang="es-ES" sz="1400" dirty="0"/>
            </a:br>
            <a:endParaRPr lang="es-ES" sz="1400" i="0" dirty="0">
              <a:solidFill>
                <a:srgbClr val="333333"/>
              </a:solidFill>
              <a:effectLst/>
              <a:latin typeface="SourceSansPro-Regular"/>
            </a:endParaRPr>
          </a:p>
        </p:txBody>
      </p:sp>
      <p:pic>
        <p:nvPicPr>
          <p:cNvPr id="2" name="Imagen 1">
            <a:extLst>
              <a:ext uri="{FF2B5EF4-FFF2-40B4-BE49-F238E27FC236}">
                <a16:creationId xmlns:a16="http://schemas.microsoft.com/office/drawing/2014/main" id="{FE7ACC24-DE80-A1E7-4A84-370C3C0601C9}"/>
              </a:ext>
            </a:extLst>
          </p:cNvPr>
          <p:cNvPicPr>
            <a:picLocks noChangeAspect="1"/>
          </p:cNvPicPr>
          <p:nvPr/>
        </p:nvPicPr>
        <p:blipFill>
          <a:blip r:embed="rId6"/>
          <a:stretch>
            <a:fillRect/>
          </a:stretch>
        </p:blipFill>
        <p:spPr>
          <a:xfrm>
            <a:off x="9849323" y="69551"/>
            <a:ext cx="2342677" cy="855077"/>
          </a:xfrm>
          <a:prstGeom prst="rect">
            <a:avLst/>
          </a:prstGeom>
        </p:spPr>
      </p:pic>
    </p:spTree>
    <p:extLst>
      <p:ext uri="{BB962C8B-B14F-4D97-AF65-F5344CB8AC3E}">
        <p14:creationId xmlns:p14="http://schemas.microsoft.com/office/powerpoint/2010/main" val="2971351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86C2089-4325-D76D-64FD-37A80959E1BF}"/>
              </a:ext>
            </a:extLst>
          </p:cNvPr>
          <p:cNvSpPr txBox="1"/>
          <p:nvPr/>
        </p:nvSpPr>
        <p:spPr>
          <a:xfrm>
            <a:off x="535710" y="355661"/>
            <a:ext cx="6096000" cy="369332"/>
          </a:xfrm>
          <a:prstGeom prst="rect">
            <a:avLst/>
          </a:prstGeom>
          <a:noFill/>
        </p:spPr>
        <p:txBody>
          <a:bodyPr wrap="square">
            <a:spAutoFit/>
          </a:bodyPr>
          <a:lstStyle/>
          <a:p>
            <a:r>
              <a:rPr lang="es-ES" b="1" i="0" dirty="0">
                <a:solidFill>
                  <a:srgbClr val="00003A"/>
                </a:solidFill>
                <a:effectLst/>
                <a:latin typeface="Source Sans Pro" panose="020B0503030403020204" pitchFamily="34" charset="0"/>
              </a:rPr>
              <a:t>Mecanismo de compensación </a:t>
            </a:r>
            <a:endParaRPr lang="es-ES" dirty="0"/>
          </a:p>
        </p:txBody>
      </p:sp>
      <p:sp>
        <p:nvSpPr>
          <p:cNvPr id="5" name="CuadroTexto 4">
            <a:extLst>
              <a:ext uri="{FF2B5EF4-FFF2-40B4-BE49-F238E27FC236}">
                <a16:creationId xmlns:a16="http://schemas.microsoft.com/office/drawing/2014/main" id="{8C417139-589C-B9DF-2034-8088F02638C3}"/>
              </a:ext>
            </a:extLst>
          </p:cNvPr>
          <p:cNvSpPr txBox="1"/>
          <p:nvPr/>
        </p:nvSpPr>
        <p:spPr>
          <a:xfrm>
            <a:off x="535710" y="901068"/>
            <a:ext cx="10861964" cy="3924151"/>
          </a:xfrm>
          <a:prstGeom prst="rect">
            <a:avLst/>
          </a:prstGeom>
          <a:noFill/>
        </p:spPr>
        <p:txBody>
          <a:bodyPr wrap="square">
            <a:spAutoFit/>
          </a:bodyPr>
          <a:lstStyle/>
          <a:p>
            <a:pPr algn="just" fontAlgn="base"/>
            <a:r>
              <a:rPr lang="es-ES" sz="1500" b="0" i="0" dirty="0">
                <a:solidFill>
                  <a:srgbClr val="00003A"/>
                </a:solidFill>
                <a:effectLst/>
                <a:latin typeface="Source Sans Pro" panose="020B0503030403020204" pitchFamily="34" charset="0"/>
              </a:rPr>
              <a:t>El mecanismo de compensación se trata de un programa ofrecido por el </a:t>
            </a:r>
            <a:r>
              <a:rPr lang="es-ES" sz="1500" i="0" dirty="0">
                <a:solidFill>
                  <a:srgbClr val="00003A"/>
                </a:solidFill>
                <a:effectLst/>
                <a:latin typeface="Source Sans Pro" panose="020B0503030403020204" pitchFamily="34" charset="0"/>
              </a:rPr>
              <a:t>Ministerio para la Transición Ecológica y el Reto Demográfico</a:t>
            </a:r>
            <a:r>
              <a:rPr lang="es-ES" sz="1500" b="0" i="0" dirty="0">
                <a:solidFill>
                  <a:srgbClr val="00003A"/>
                </a:solidFill>
                <a:effectLst/>
                <a:latin typeface="Source Sans Pro" panose="020B0503030403020204" pitchFamily="34" charset="0"/>
              </a:rPr>
              <a:t>, dirigido a toda </a:t>
            </a:r>
            <a:r>
              <a:rPr lang="es-ES" sz="1500" b="1" i="0" dirty="0">
                <a:solidFill>
                  <a:srgbClr val="00003A"/>
                </a:solidFill>
                <a:effectLst/>
                <a:latin typeface="Source Sans Pro" panose="020B0503030403020204" pitchFamily="34" charset="0"/>
              </a:rPr>
              <a:t>aquella organización que tenga inscrita su huella de carbono en el Registro y que, de manera voluntaria, desee compensarla</a:t>
            </a:r>
            <a:r>
              <a:rPr lang="es-ES" sz="1500" b="0" i="0" dirty="0">
                <a:solidFill>
                  <a:srgbClr val="00003A"/>
                </a:solidFill>
                <a:effectLst/>
                <a:latin typeface="Source Sans Pro" panose="020B0503030403020204" pitchFamily="34" charset="0"/>
              </a:rPr>
              <a:t>. El Real Decreto 163/2014 contempla la compensación a través de:</a:t>
            </a:r>
          </a:p>
          <a:p>
            <a:pPr algn="just" fontAlgn="base"/>
            <a:endParaRPr lang="es-ES" sz="1500" b="0" i="0" dirty="0">
              <a:solidFill>
                <a:srgbClr val="00003A"/>
              </a:solidFill>
              <a:effectLst/>
              <a:latin typeface="Source Sans Pro" panose="020B0503030403020204" pitchFamily="34" charset="0"/>
            </a:endParaRPr>
          </a:p>
          <a:p>
            <a:pPr algn="just" fontAlgn="base"/>
            <a:endParaRPr lang="es-ES" sz="1500" b="0" i="0" dirty="0">
              <a:solidFill>
                <a:srgbClr val="00003A"/>
              </a:solidFill>
              <a:effectLst/>
              <a:latin typeface="Source Sans Pro" panose="020B0503030403020204" pitchFamily="34" charset="0"/>
            </a:endParaRPr>
          </a:p>
          <a:p>
            <a:pPr algn="just" fontAlgn="base"/>
            <a:r>
              <a:rPr lang="es-ES" sz="1500" b="1" i="0" dirty="0">
                <a:solidFill>
                  <a:srgbClr val="00003A"/>
                </a:solidFill>
                <a:effectLst/>
                <a:latin typeface="Source Sans Pro" panose="020B0503030403020204" pitchFamily="34" charset="0"/>
              </a:rPr>
              <a:t>1.- Proyectos de absorción de CO</a:t>
            </a:r>
            <a:r>
              <a:rPr lang="es-ES" sz="1500" b="1" i="0" baseline="-25000" dirty="0">
                <a:solidFill>
                  <a:srgbClr val="00003A"/>
                </a:solidFill>
                <a:effectLst/>
                <a:latin typeface="Source Sans Pro" panose="020B0503030403020204" pitchFamily="34" charset="0"/>
              </a:rPr>
              <a:t>2</a:t>
            </a:r>
            <a:r>
              <a:rPr lang="es-ES" sz="1500" b="1" i="0" dirty="0">
                <a:solidFill>
                  <a:srgbClr val="00003A"/>
                </a:solidFill>
                <a:effectLst/>
                <a:latin typeface="Source Sans Pro" panose="020B0503030403020204" pitchFamily="34" charset="0"/>
              </a:rPr>
              <a:t> inscritos en la sección b) del Registro.</a:t>
            </a:r>
          </a:p>
          <a:p>
            <a:pPr algn="just" fontAlgn="base"/>
            <a:endParaRPr lang="es-ES" sz="1500" b="1" dirty="0">
              <a:solidFill>
                <a:srgbClr val="00003A"/>
              </a:solidFill>
              <a:latin typeface="Source Sans Pro" panose="020B0503030403020204" pitchFamily="34" charset="0"/>
            </a:endParaRPr>
          </a:p>
          <a:p>
            <a:pPr algn="just" fontAlgn="base"/>
            <a:endParaRPr lang="es-ES" sz="1500" b="1" i="0" dirty="0">
              <a:solidFill>
                <a:srgbClr val="00003A"/>
              </a:solidFill>
              <a:effectLst/>
              <a:latin typeface="Source Sans Pro" panose="020B0503030403020204" pitchFamily="34" charset="0"/>
            </a:endParaRPr>
          </a:p>
          <a:p>
            <a:pPr algn="just" fontAlgn="base"/>
            <a:r>
              <a:rPr lang="es-ES" sz="1500" b="1" dirty="0">
                <a:solidFill>
                  <a:srgbClr val="00003A"/>
                </a:solidFill>
                <a:latin typeface="Source Sans Pro" panose="020B0503030403020204" pitchFamily="34" charset="0"/>
              </a:rPr>
              <a:t>2.- </a:t>
            </a:r>
            <a:r>
              <a:rPr lang="es-ES" sz="1500" b="0" i="0" dirty="0">
                <a:solidFill>
                  <a:srgbClr val="00003A"/>
                </a:solidFill>
                <a:effectLst/>
                <a:latin typeface="Source Sans Pro" panose="020B0503030403020204" pitchFamily="34" charset="0"/>
              </a:rPr>
              <a:t>Reducciones de emisiones de gases de efecto invernadero realizadas por un tercero y reconocidas por el Ministerio para la Transición Ecológica y el Reto Demográfico.</a:t>
            </a:r>
          </a:p>
          <a:p>
            <a:pPr algn="just" fontAlgn="base"/>
            <a:endParaRPr lang="es-ES" sz="1400" b="0" i="0" dirty="0">
              <a:solidFill>
                <a:srgbClr val="00003A"/>
              </a:solidFill>
              <a:effectLst/>
              <a:latin typeface="Source Sans Pro" panose="020B0503030403020204" pitchFamily="34" charset="0"/>
            </a:endParaRPr>
          </a:p>
          <a:p>
            <a:pPr algn="just" fontAlgn="base"/>
            <a:r>
              <a:rPr lang="es-ES" sz="1400" b="0" i="0" dirty="0">
                <a:solidFill>
                  <a:srgbClr val="00003A"/>
                </a:solidFill>
                <a:effectLst/>
                <a:latin typeface="Source Sans Pro" panose="020B0503030403020204" pitchFamily="34" charset="0"/>
              </a:rPr>
              <a:t>La compensación por reducciones de emisiones de gases de efecto invernadero realizadas por un tercero y reconocidas por el Ministerio para la Transición Ecológica y el Reto Demográfico </a:t>
            </a:r>
            <a:r>
              <a:rPr lang="es-ES" sz="1400" b="1" i="0" dirty="0">
                <a:solidFill>
                  <a:srgbClr val="FF0000"/>
                </a:solidFill>
                <a:effectLst/>
                <a:latin typeface="Source Sans Pro" panose="020B0503030403020204" pitchFamily="34" charset="0"/>
              </a:rPr>
              <a:t>no está habilitado </a:t>
            </a:r>
            <a:r>
              <a:rPr lang="es-ES" sz="1400" b="0" i="0" dirty="0">
                <a:solidFill>
                  <a:srgbClr val="00003A"/>
                </a:solidFill>
                <a:effectLst/>
                <a:latin typeface="Source Sans Pro" panose="020B0503030403020204" pitchFamily="34" charset="0"/>
              </a:rPr>
              <a:t>en estos momentos, por lo que sólo se ofrece compensación por proyectos de absorción de CO</a:t>
            </a:r>
            <a:r>
              <a:rPr lang="es-ES" sz="1400" b="0" i="0" baseline="-25000" dirty="0">
                <a:solidFill>
                  <a:srgbClr val="00003A"/>
                </a:solidFill>
                <a:effectLst/>
                <a:latin typeface="Source Sans Pro" panose="020B0503030403020204" pitchFamily="34" charset="0"/>
              </a:rPr>
              <a:t>2</a:t>
            </a:r>
            <a:r>
              <a:rPr lang="es-ES" sz="1400" b="0" i="0" dirty="0">
                <a:solidFill>
                  <a:srgbClr val="00003A"/>
                </a:solidFill>
                <a:effectLst/>
                <a:latin typeface="Source Sans Pro" panose="020B0503030403020204" pitchFamily="34" charset="0"/>
              </a:rPr>
              <a:t> inscritos en la sección b) del Registro. La compensación quedará registrada siempre y cuando se lleve a cabo un acuerdo entre una organización que tenga inscrita una huella de carbono y un proyecto de absorción que cuente con absorciones disponibles.</a:t>
            </a:r>
          </a:p>
          <a:p>
            <a:pPr algn="just" fontAlgn="base"/>
            <a:r>
              <a:rPr lang="es-ES" sz="1400" b="0" i="0" dirty="0">
                <a:solidFill>
                  <a:srgbClr val="00003A"/>
                </a:solidFill>
                <a:effectLst/>
                <a:latin typeface="Source Sans Pro" panose="020B0503030403020204" pitchFamily="34" charset="0"/>
              </a:rPr>
              <a:t>No existe una cantidad mínima de compensación por huella, ni un número máximo de proyectos a través de los que compensar dicha huella.</a:t>
            </a:r>
          </a:p>
          <a:p>
            <a:pPr marL="285750" indent="-285750" algn="just" fontAlgn="base">
              <a:buFont typeface="Wingdings" panose="05000000000000000000" pitchFamily="2" charset="2"/>
              <a:buChar char="ü"/>
            </a:pPr>
            <a:endParaRPr lang="es-ES" sz="1500" b="0" i="0" dirty="0">
              <a:solidFill>
                <a:srgbClr val="00003A"/>
              </a:solidFill>
              <a:effectLst/>
              <a:latin typeface="Source Sans Pro" panose="020B0503030403020204" pitchFamily="34" charset="0"/>
            </a:endParaRPr>
          </a:p>
        </p:txBody>
      </p:sp>
      <p:pic>
        <p:nvPicPr>
          <p:cNvPr id="2" name="Imagen 1">
            <a:extLst>
              <a:ext uri="{FF2B5EF4-FFF2-40B4-BE49-F238E27FC236}">
                <a16:creationId xmlns:a16="http://schemas.microsoft.com/office/drawing/2014/main" id="{A276416C-B675-1F6C-A2C2-E46326C01D1A}"/>
              </a:ext>
            </a:extLst>
          </p:cNvPr>
          <p:cNvPicPr>
            <a:picLocks noChangeAspect="1"/>
          </p:cNvPicPr>
          <p:nvPr/>
        </p:nvPicPr>
        <p:blipFill>
          <a:blip r:embed="rId2"/>
          <a:stretch>
            <a:fillRect/>
          </a:stretch>
        </p:blipFill>
        <p:spPr>
          <a:xfrm>
            <a:off x="8267700" y="5336354"/>
            <a:ext cx="3924300" cy="1432370"/>
          </a:xfrm>
          <a:prstGeom prst="rect">
            <a:avLst/>
          </a:prstGeom>
        </p:spPr>
      </p:pic>
    </p:spTree>
    <p:extLst>
      <p:ext uri="{BB962C8B-B14F-4D97-AF65-F5344CB8AC3E}">
        <p14:creationId xmlns:p14="http://schemas.microsoft.com/office/powerpoint/2010/main" val="3048835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61E4E6-A4ED-0E46-1E5A-C942E9EBFF55}"/>
              </a:ext>
            </a:extLst>
          </p:cNvPr>
          <p:cNvSpPr txBox="1"/>
          <p:nvPr/>
        </p:nvSpPr>
        <p:spPr>
          <a:xfrm>
            <a:off x="480291" y="281817"/>
            <a:ext cx="11333017" cy="369332"/>
          </a:xfrm>
          <a:prstGeom prst="rect">
            <a:avLst/>
          </a:prstGeom>
          <a:noFill/>
        </p:spPr>
        <p:txBody>
          <a:bodyPr wrap="square">
            <a:spAutoFit/>
          </a:bodyPr>
          <a:lstStyle/>
          <a:p>
            <a:r>
              <a:rPr lang="es-ES" b="1" dirty="0">
                <a:solidFill>
                  <a:srgbClr val="00003A"/>
                </a:solidFill>
                <a:latin typeface="Source Sans Pro" panose="020B0503030403020204" pitchFamily="34" charset="0"/>
              </a:rPr>
              <a:t>Sistema andaluz de compensación emisiones (SACE)</a:t>
            </a:r>
            <a:endParaRPr lang="es-ES" dirty="0"/>
          </a:p>
        </p:txBody>
      </p:sp>
      <p:sp>
        <p:nvSpPr>
          <p:cNvPr id="6" name="CuadroTexto 5">
            <a:extLst>
              <a:ext uri="{FF2B5EF4-FFF2-40B4-BE49-F238E27FC236}">
                <a16:creationId xmlns:a16="http://schemas.microsoft.com/office/drawing/2014/main" id="{FF1BFE18-7A76-D329-EAA2-17AC52DEFEE1}"/>
              </a:ext>
            </a:extLst>
          </p:cNvPr>
          <p:cNvSpPr txBox="1"/>
          <p:nvPr/>
        </p:nvSpPr>
        <p:spPr>
          <a:xfrm>
            <a:off x="480291" y="2674947"/>
            <a:ext cx="11203707" cy="1169551"/>
          </a:xfrm>
          <a:prstGeom prst="rect">
            <a:avLst/>
          </a:prstGeom>
          <a:noFill/>
        </p:spPr>
        <p:txBody>
          <a:bodyPr wrap="square">
            <a:spAutoFit/>
          </a:bodyPr>
          <a:lstStyle/>
          <a:p>
            <a:pPr algn="l"/>
            <a:r>
              <a:rPr lang="es-ES" sz="1400" b="0" i="0" dirty="0">
                <a:solidFill>
                  <a:srgbClr val="333333"/>
                </a:solidFill>
                <a:effectLst/>
                <a:latin typeface="SourceSansPro-Regular"/>
              </a:rPr>
              <a:t>El SACE es un régimen voluntario que consta de los siguientes pasos:</a:t>
            </a:r>
          </a:p>
          <a:p>
            <a:pPr marL="742950" lvl="1" indent="-285750">
              <a:buFont typeface="Arial" panose="020B0604020202020204" pitchFamily="34" charset="0"/>
              <a:buChar char="•"/>
            </a:pPr>
            <a:r>
              <a:rPr lang="es-ES" sz="1400" b="0" i="0" dirty="0">
                <a:solidFill>
                  <a:srgbClr val="333333"/>
                </a:solidFill>
                <a:effectLst/>
                <a:latin typeface="SourceSansPro-Regular"/>
              </a:rPr>
              <a:t>Informe de emisiones: autoevaluación de sus emisiones mediante la herramienta facilitada por el SACE</a:t>
            </a:r>
            <a:endParaRPr lang="es-ES" sz="1400" dirty="0">
              <a:solidFill>
                <a:srgbClr val="333333"/>
              </a:solidFill>
              <a:latin typeface="SourceSansPro-Regular"/>
            </a:endParaRPr>
          </a:p>
          <a:p>
            <a:pPr marL="742950" lvl="1" indent="-285750">
              <a:buFont typeface="Arial" panose="020B0604020202020204" pitchFamily="34" charset="0"/>
              <a:buChar char="•"/>
            </a:pPr>
            <a:r>
              <a:rPr lang="es-ES" sz="1400" b="0" i="0" dirty="0">
                <a:solidFill>
                  <a:srgbClr val="333333"/>
                </a:solidFill>
                <a:effectLst/>
                <a:latin typeface="SourceSansPro-Regular"/>
              </a:rPr>
              <a:t>Plan de Reducción: definir una serie de actuaciones para reducir las emisiones</a:t>
            </a:r>
            <a:endParaRPr lang="es-ES" sz="1400" dirty="0">
              <a:solidFill>
                <a:srgbClr val="333333"/>
              </a:solidFill>
              <a:latin typeface="SourceSansPro-Regular"/>
            </a:endParaRPr>
          </a:p>
          <a:p>
            <a:pPr marL="742950" lvl="1" indent="-285750">
              <a:buFont typeface="Arial" panose="020B0604020202020204" pitchFamily="34" charset="0"/>
              <a:buChar char="•"/>
            </a:pPr>
            <a:r>
              <a:rPr lang="es-ES" sz="1400" b="0" i="0" dirty="0">
                <a:solidFill>
                  <a:srgbClr val="333333"/>
                </a:solidFill>
                <a:effectLst/>
                <a:latin typeface="SourceSansPro-Regular"/>
              </a:rPr>
              <a:t>Ejecución del Plan: llevar a cabo las actuaciones programadas</a:t>
            </a:r>
            <a:endParaRPr lang="es-ES" sz="1400" dirty="0">
              <a:solidFill>
                <a:srgbClr val="333333"/>
              </a:solidFill>
              <a:latin typeface="SourceSansPro-Regular"/>
            </a:endParaRPr>
          </a:p>
          <a:p>
            <a:pPr marL="742950" lvl="1" indent="-285750">
              <a:buFont typeface="Arial" panose="020B0604020202020204" pitchFamily="34" charset="0"/>
              <a:buChar char="•"/>
            </a:pPr>
            <a:r>
              <a:rPr lang="es-ES" sz="1400" b="0" i="0" dirty="0">
                <a:solidFill>
                  <a:srgbClr val="333333"/>
                </a:solidFill>
                <a:effectLst/>
                <a:latin typeface="SourceSansPro-Regular"/>
              </a:rPr>
              <a:t>Compensación: las emisiones que no se puedan reducir podrán ser compensadas</a:t>
            </a:r>
            <a:r>
              <a:rPr lang="es-ES" sz="1400" dirty="0">
                <a:solidFill>
                  <a:srgbClr val="333333"/>
                </a:solidFill>
                <a:latin typeface="SourceSansPro-Regular"/>
              </a:rPr>
              <a:t>.</a:t>
            </a:r>
            <a:endParaRPr lang="es-ES" sz="1400" b="0" i="0" dirty="0">
              <a:solidFill>
                <a:srgbClr val="333333"/>
              </a:solidFill>
              <a:effectLst/>
              <a:latin typeface="SourceSansPro-Regular"/>
            </a:endParaRPr>
          </a:p>
        </p:txBody>
      </p:sp>
      <p:sp>
        <p:nvSpPr>
          <p:cNvPr id="16" name="CuadroTexto 15">
            <a:extLst>
              <a:ext uri="{FF2B5EF4-FFF2-40B4-BE49-F238E27FC236}">
                <a16:creationId xmlns:a16="http://schemas.microsoft.com/office/drawing/2014/main" id="{6A14EA36-1366-0797-A693-6FCA6C24F020}"/>
              </a:ext>
            </a:extLst>
          </p:cNvPr>
          <p:cNvSpPr txBox="1"/>
          <p:nvPr/>
        </p:nvSpPr>
        <p:spPr>
          <a:xfrm>
            <a:off x="494145" y="4267859"/>
            <a:ext cx="11203707" cy="1938992"/>
          </a:xfrm>
          <a:prstGeom prst="rect">
            <a:avLst/>
          </a:prstGeom>
          <a:noFill/>
        </p:spPr>
        <p:txBody>
          <a:bodyPr wrap="square">
            <a:spAutoFit/>
          </a:bodyPr>
          <a:lstStyle/>
          <a:p>
            <a:pPr algn="l" fontAlgn="t"/>
            <a:r>
              <a:rPr lang="es-ES" sz="1500" b="0" i="0" dirty="0">
                <a:solidFill>
                  <a:srgbClr val="333333"/>
                </a:solidFill>
                <a:effectLst/>
                <a:latin typeface="SourceSansPro-Regular"/>
              </a:rPr>
              <a:t>La Ley 8/2018 de 8 de octubre, crea en su Art. 50 el</a:t>
            </a:r>
            <a:r>
              <a:rPr lang="es-ES" sz="1500" b="0" i="0" u="none" strike="noStrike" dirty="0">
                <a:solidFill>
                  <a:srgbClr val="007932"/>
                </a:solidFill>
                <a:effectLst/>
                <a:latin typeface="SourceSansPro-Regular"/>
                <a:hlinkClick r:id="rId2"/>
              </a:rPr>
              <a:t> SACE</a:t>
            </a:r>
            <a:r>
              <a:rPr lang="es-ES" sz="1500" b="0" i="0" dirty="0">
                <a:solidFill>
                  <a:srgbClr val="333333"/>
                </a:solidFill>
                <a:effectLst/>
                <a:latin typeface="SourceSansPro-Regular"/>
              </a:rPr>
              <a:t> como el instrumento voluntario para la reducción de</a:t>
            </a:r>
            <a:r>
              <a:rPr lang="es-ES" sz="1500" i="0" dirty="0">
                <a:solidFill>
                  <a:srgbClr val="333333"/>
                </a:solidFill>
                <a:effectLst/>
                <a:latin typeface="SourceSansPro-Regular"/>
              </a:rPr>
              <a:t> emisiones de gases de efecto invernadero y para la compensación en su caso, a través de proyectos de compensación o </a:t>
            </a:r>
            <a:r>
              <a:rPr lang="es-ES" sz="1500" i="0" dirty="0" err="1">
                <a:solidFill>
                  <a:srgbClr val="333333"/>
                </a:solidFill>
                <a:effectLst/>
                <a:latin typeface="SourceSansPro-Regular"/>
              </a:rPr>
              <a:t>autocompensación</a:t>
            </a:r>
            <a:r>
              <a:rPr lang="es-ES" sz="1500" i="0" dirty="0">
                <a:solidFill>
                  <a:srgbClr val="333333"/>
                </a:solidFill>
                <a:effectLst/>
                <a:latin typeface="SourceSansPro-Regular"/>
              </a:rPr>
              <a:t>.</a:t>
            </a:r>
          </a:p>
          <a:p>
            <a:pPr algn="l" fontAlgn="t"/>
            <a:endParaRPr lang="es-ES" sz="1500" b="0" i="0" dirty="0">
              <a:solidFill>
                <a:srgbClr val="333333"/>
              </a:solidFill>
              <a:effectLst/>
              <a:latin typeface="SourceSansPro-Regular"/>
            </a:endParaRPr>
          </a:p>
          <a:p>
            <a:pPr algn="l" fontAlgn="t"/>
            <a:r>
              <a:rPr lang="es-ES" sz="1500" b="0" i="0" dirty="0">
                <a:solidFill>
                  <a:srgbClr val="333333"/>
                </a:solidFill>
                <a:effectLst/>
                <a:latin typeface="SourceSansPro-Regular"/>
              </a:rPr>
              <a:t>Esta ley define los </a:t>
            </a:r>
            <a:r>
              <a:rPr lang="es-ES" sz="1500" b="1" i="0" dirty="0">
                <a:solidFill>
                  <a:srgbClr val="333333"/>
                </a:solidFill>
                <a:effectLst/>
                <a:latin typeface="SourceSansPro-Regular"/>
              </a:rPr>
              <a:t>proyectos de fijación de carbono</a:t>
            </a:r>
            <a:r>
              <a:rPr lang="es-ES" sz="1500" b="0" i="0" dirty="0">
                <a:solidFill>
                  <a:srgbClr val="333333"/>
                </a:solidFill>
                <a:effectLst/>
                <a:latin typeface="SourceSansPro-Regular"/>
              </a:rPr>
              <a:t> como los </a:t>
            </a:r>
            <a:r>
              <a:rPr lang="es-ES" sz="1500" i="0" dirty="0">
                <a:solidFill>
                  <a:srgbClr val="333333"/>
                </a:solidFill>
                <a:effectLst/>
                <a:latin typeface="SourceSansPro-Regular"/>
              </a:rPr>
              <a:t>de forestación, reforestación, restauración y conservación de masas forestales existentes, de ecosistemas litorales, de dehesas y de monte mediterráneo, los de conservación o restauración de humedales, praderas de fanerógamas marinas u otros espacios de naturaleza análoga, y los de conservación o aumento del contenido de materia orgánica del suelo, en el ámbito de la silvicultura o de la agricultura, diferenciando entre las figuras de Compensación y </a:t>
            </a:r>
            <a:r>
              <a:rPr lang="es-ES" sz="1500" i="0" dirty="0" err="1">
                <a:solidFill>
                  <a:srgbClr val="333333"/>
                </a:solidFill>
                <a:effectLst/>
                <a:latin typeface="SourceSansPro-Regular"/>
              </a:rPr>
              <a:t>Autocompensación</a:t>
            </a:r>
            <a:r>
              <a:rPr lang="es-ES" sz="1500" i="0" dirty="0">
                <a:solidFill>
                  <a:srgbClr val="333333"/>
                </a:solidFill>
                <a:effectLst/>
                <a:latin typeface="SourceSansPro-Regular"/>
              </a:rPr>
              <a:t> según se ubiquen en terrenos de dominio público (los primeros) o en particulares sobre los que tengan derechos reales que les autoricen para ello (los segundos).  </a:t>
            </a:r>
          </a:p>
        </p:txBody>
      </p:sp>
      <p:sp>
        <p:nvSpPr>
          <p:cNvPr id="18" name="CuadroTexto 17">
            <a:extLst>
              <a:ext uri="{FF2B5EF4-FFF2-40B4-BE49-F238E27FC236}">
                <a16:creationId xmlns:a16="http://schemas.microsoft.com/office/drawing/2014/main" id="{D3802650-99F6-F88D-8292-6576BD794191}"/>
              </a:ext>
            </a:extLst>
          </p:cNvPr>
          <p:cNvSpPr txBox="1"/>
          <p:nvPr/>
        </p:nvSpPr>
        <p:spPr>
          <a:xfrm>
            <a:off x="480291" y="1074509"/>
            <a:ext cx="11129818" cy="1600438"/>
          </a:xfrm>
          <a:prstGeom prst="rect">
            <a:avLst/>
          </a:prstGeom>
          <a:noFill/>
        </p:spPr>
        <p:txBody>
          <a:bodyPr wrap="square">
            <a:spAutoFit/>
          </a:bodyPr>
          <a:lstStyle/>
          <a:p>
            <a:r>
              <a:rPr lang="es-ES" sz="1400" b="0" i="0" dirty="0">
                <a:effectLst/>
                <a:latin typeface="OpenSans-Regular"/>
              </a:rPr>
              <a:t>El SACE es un instrumento dirigido a empresas con actividad en Andalucía y que de manera voluntaria manifiesten interés de participar</a:t>
            </a:r>
            <a:br>
              <a:rPr lang="es-ES" sz="1400" b="0" i="0" dirty="0">
                <a:effectLst/>
                <a:latin typeface="OpenSans-Regular"/>
              </a:rPr>
            </a:br>
            <a:r>
              <a:rPr lang="es-ES" sz="1400" b="0" i="0" dirty="0">
                <a:effectLst/>
                <a:latin typeface="OpenSans-Regular"/>
              </a:rPr>
              <a:t>activamente en la lucha contra el cambio climático mediante un compromiso de seguimiento, notificación y reducción de sus</a:t>
            </a:r>
            <a:br>
              <a:rPr lang="es-ES" sz="1400" b="0" i="0" dirty="0">
                <a:effectLst/>
                <a:latin typeface="OpenSans-Regular"/>
              </a:rPr>
            </a:br>
            <a:r>
              <a:rPr lang="es-ES" sz="1400" b="0" i="0" dirty="0">
                <a:effectLst/>
                <a:latin typeface="OpenSans-Regular"/>
              </a:rPr>
              <a:t>emisiones de gases de efecto invernadero. </a:t>
            </a:r>
          </a:p>
          <a:p>
            <a:r>
              <a:rPr lang="es-ES" sz="1400" b="0" i="0" dirty="0">
                <a:effectLst/>
                <a:latin typeface="OpenSans-Regular"/>
              </a:rPr>
              <a:t>Asimismo, en el ámbito de la promoción de proyectos para la compensación, está </a:t>
            </a:r>
            <a:r>
              <a:rPr lang="es-ES" sz="1400" b="1" i="0" dirty="0">
                <a:effectLst/>
                <a:latin typeface="OpenSans-Regular"/>
              </a:rPr>
              <a:t>dirigido a empresas que desarrollen proyectos de fijación de carbono que cumplan los requisitos para incluirse en el Catálogo de Proyectos de Compensación</a:t>
            </a:r>
            <a:r>
              <a:rPr lang="es-ES" sz="1400" b="0" i="0" dirty="0">
                <a:effectLst/>
                <a:latin typeface="OpenSans-Regular"/>
              </a:rPr>
              <a:t>, de forma que las unidades de absorción generadas puedan destinarse a compensar o </a:t>
            </a:r>
            <a:r>
              <a:rPr lang="es-ES" sz="1400" b="0" i="0" dirty="0" err="1">
                <a:effectLst/>
                <a:latin typeface="OpenSans-Regular"/>
              </a:rPr>
              <a:t>autocompensar</a:t>
            </a:r>
            <a:r>
              <a:rPr lang="es-ES" sz="1400" b="0" i="0" dirty="0">
                <a:effectLst/>
                <a:latin typeface="OpenSans-Regular"/>
              </a:rPr>
              <a:t> emisiones de gases de efecto invernadero en el marco del SACE</a:t>
            </a:r>
            <a:r>
              <a:rPr lang="es-ES" sz="1400" dirty="0"/>
              <a:t> </a:t>
            </a:r>
            <a:br>
              <a:rPr lang="es-ES" sz="1400" dirty="0"/>
            </a:br>
            <a:endParaRPr lang="es-ES" sz="1400" dirty="0"/>
          </a:p>
        </p:txBody>
      </p:sp>
      <p:pic>
        <p:nvPicPr>
          <p:cNvPr id="2" name="Imagen 1">
            <a:extLst>
              <a:ext uri="{FF2B5EF4-FFF2-40B4-BE49-F238E27FC236}">
                <a16:creationId xmlns:a16="http://schemas.microsoft.com/office/drawing/2014/main" id="{442230BC-D260-69CF-7A8C-EE620998C4ED}"/>
              </a:ext>
            </a:extLst>
          </p:cNvPr>
          <p:cNvPicPr>
            <a:picLocks noChangeAspect="1"/>
          </p:cNvPicPr>
          <p:nvPr/>
        </p:nvPicPr>
        <p:blipFill>
          <a:blip r:embed="rId3"/>
          <a:stretch>
            <a:fillRect/>
          </a:stretch>
        </p:blipFill>
        <p:spPr>
          <a:xfrm>
            <a:off x="9849323" y="69551"/>
            <a:ext cx="2342677" cy="855077"/>
          </a:xfrm>
          <a:prstGeom prst="rect">
            <a:avLst/>
          </a:prstGeom>
        </p:spPr>
      </p:pic>
    </p:spTree>
    <p:extLst>
      <p:ext uri="{BB962C8B-B14F-4D97-AF65-F5344CB8AC3E}">
        <p14:creationId xmlns:p14="http://schemas.microsoft.com/office/powerpoint/2010/main" val="2170882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61E4E6-A4ED-0E46-1E5A-C942E9EBFF55}"/>
              </a:ext>
            </a:extLst>
          </p:cNvPr>
          <p:cNvSpPr txBox="1"/>
          <p:nvPr/>
        </p:nvSpPr>
        <p:spPr>
          <a:xfrm>
            <a:off x="480291" y="281817"/>
            <a:ext cx="11333017" cy="369332"/>
          </a:xfrm>
          <a:prstGeom prst="rect">
            <a:avLst/>
          </a:prstGeom>
          <a:noFill/>
        </p:spPr>
        <p:txBody>
          <a:bodyPr wrap="square">
            <a:spAutoFit/>
          </a:bodyPr>
          <a:lstStyle/>
          <a:p>
            <a:r>
              <a:rPr lang="es-ES" b="1" dirty="0">
                <a:solidFill>
                  <a:srgbClr val="00003A"/>
                </a:solidFill>
                <a:latin typeface="Source Sans Pro" panose="020B0503030403020204" pitchFamily="34" charset="0"/>
              </a:rPr>
              <a:t>Sistema andaluz de compensación emisiones (SACE)</a:t>
            </a:r>
            <a:endParaRPr lang="es-ES" dirty="0"/>
          </a:p>
        </p:txBody>
      </p:sp>
      <p:pic>
        <p:nvPicPr>
          <p:cNvPr id="10" name="Imagen 9">
            <a:extLst>
              <a:ext uri="{FF2B5EF4-FFF2-40B4-BE49-F238E27FC236}">
                <a16:creationId xmlns:a16="http://schemas.microsoft.com/office/drawing/2014/main" id="{8E1583C2-DBAA-6346-D416-BA303B6598B4}"/>
              </a:ext>
            </a:extLst>
          </p:cNvPr>
          <p:cNvPicPr>
            <a:picLocks noChangeAspect="1"/>
          </p:cNvPicPr>
          <p:nvPr/>
        </p:nvPicPr>
        <p:blipFill>
          <a:blip r:embed="rId2"/>
          <a:stretch>
            <a:fillRect/>
          </a:stretch>
        </p:blipFill>
        <p:spPr>
          <a:xfrm>
            <a:off x="677662" y="1219860"/>
            <a:ext cx="8499875" cy="1854121"/>
          </a:xfrm>
          <a:prstGeom prst="rect">
            <a:avLst/>
          </a:prstGeom>
        </p:spPr>
      </p:pic>
      <p:sp>
        <p:nvSpPr>
          <p:cNvPr id="2" name="CuadroTexto 1">
            <a:extLst>
              <a:ext uri="{FF2B5EF4-FFF2-40B4-BE49-F238E27FC236}">
                <a16:creationId xmlns:a16="http://schemas.microsoft.com/office/drawing/2014/main" id="{0507A91A-6461-D923-B2C3-C49C94D7355A}"/>
              </a:ext>
            </a:extLst>
          </p:cNvPr>
          <p:cNvSpPr txBox="1"/>
          <p:nvPr/>
        </p:nvSpPr>
        <p:spPr>
          <a:xfrm>
            <a:off x="677662" y="4149050"/>
            <a:ext cx="10627647" cy="1246495"/>
          </a:xfrm>
          <a:prstGeom prst="rect">
            <a:avLst/>
          </a:prstGeom>
          <a:solidFill>
            <a:schemeClr val="accent4">
              <a:lumMod val="20000"/>
              <a:lumOff val="80000"/>
            </a:schemeClr>
          </a:solidFill>
        </p:spPr>
        <p:txBody>
          <a:bodyPr wrap="square">
            <a:spAutoFit/>
          </a:bodyPr>
          <a:lstStyle/>
          <a:p>
            <a:pPr algn="l"/>
            <a:r>
              <a:rPr lang="es-ES" sz="1500" b="0" i="0" dirty="0">
                <a:solidFill>
                  <a:srgbClr val="333333"/>
                </a:solidFill>
                <a:effectLst/>
                <a:latin typeface="SourceSansPro-Regular"/>
              </a:rPr>
              <a:t>Las solicitudes se dirigirán a la Dirección General de Sostenibilidad Ambiental  y Cambio Climático de la Consejería de Sostenibilidad, Medio Ambiente y Economía Azul de la Junta de Andalucía y se presentarán en cualquiera de los lugares previstos en el artículo 16.4 de la Ley 39/2015, de 1 de octubre, del Procedimiento Administrativo Común de las Administraciones Públicas o se remitirán a la cuenta de correo:</a:t>
            </a:r>
          </a:p>
          <a:p>
            <a:pPr algn="l"/>
            <a:r>
              <a:rPr lang="es-ES" sz="1500" b="1" i="0" u="none" strike="noStrike" dirty="0">
                <a:solidFill>
                  <a:srgbClr val="007932"/>
                </a:solidFill>
                <a:effectLst/>
                <a:latin typeface="SourceSansPro-Regular"/>
                <a:hlinkClick r:id="rId3"/>
              </a:rPr>
              <a:t>cambioclimaticoandalucia.csmaea@juntadeandalucia.es</a:t>
            </a:r>
            <a:endParaRPr lang="es-ES" sz="1500" b="0" i="0" dirty="0">
              <a:solidFill>
                <a:srgbClr val="333333"/>
              </a:solidFill>
              <a:effectLst/>
              <a:latin typeface="SourceSansPro-Regular"/>
            </a:endParaRPr>
          </a:p>
        </p:txBody>
      </p:sp>
      <p:sp>
        <p:nvSpPr>
          <p:cNvPr id="4" name="CuadroTexto 3">
            <a:extLst>
              <a:ext uri="{FF2B5EF4-FFF2-40B4-BE49-F238E27FC236}">
                <a16:creationId xmlns:a16="http://schemas.microsoft.com/office/drawing/2014/main" id="{95F37011-BD12-6584-D20C-073A4E9E1F3F}"/>
              </a:ext>
            </a:extLst>
          </p:cNvPr>
          <p:cNvSpPr txBox="1"/>
          <p:nvPr/>
        </p:nvSpPr>
        <p:spPr>
          <a:xfrm>
            <a:off x="591127" y="3743066"/>
            <a:ext cx="11222181" cy="307777"/>
          </a:xfrm>
          <a:prstGeom prst="rect">
            <a:avLst/>
          </a:prstGeom>
          <a:noFill/>
        </p:spPr>
        <p:txBody>
          <a:bodyPr wrap="square">
            <a:spAutoFit/>
          </a:bodyPr>
          <a:lstStyle/>
          <a:p>
            <a:pPr algn="just" fontAlgn="base"/>
            <a:r>
              <a:rPr lang="es-ES" sz="1400" b="0" i="0" dirty="0">
                <a:solidFill>
                  <a:srgbClr val="2B2E38"/>
                </a:solidFill>
                <a:effectLst/>
                <a:latin typeface="Source Sans Pro" panose="020B0503030403020204" pitchFamily="34" charset="0"/>
              </a:rPr>
              <a:t>En el siguiente enlace web se pueden encontrar los documentos necesarios para la inscripción. </a:t>
            </a:r>
            <a:r>
              <a:rPr lang="es-ES" sz="1400" b="1" i="0" u="sng" strike="noStrike" dirty="0">
                <a:solidFill>
                  <a:srgbClr val="525FFF"/>
                </a:solidFill>
                <a:effectLst/>
                <a:latin typeface="Source Sans Pro" panose="020B0503030403020204" pitchFamily="34" charset="0"/>
                <a:hlinkClick r:id="rId4"/>
              </a:rPr>
              <a:t>¿Cómo adherirse?</a:t>
            </a:r>
            <a:endParaRPr lang="es-ES" sz="1400" b="0" i="0" dirty="0">
              <a:solidFill>
                <a:srgbClr val="2B2E38"/>
              </a:solidFill>
              <a:effectLst/>
              <a:latin typeface="Source Sans Pro" panose="020B0503030403020204" pitchFamily="34" charset="0"/>
            </a:endParaRPr>
          </a:p>
        </p:txBody>
      </p:sp>
      <p:pic>
        <p:nvPicPr>
          <p:cNvPr id="6" name="Imagen 5">
            <a:extLst>
              <a:ext uri="{FF2B5EF4-FFF2-40B4-BE49-F238E27FC236}">
                <a16:creationId xmlns:a16="http://schemas.microsoft.com/office/drawing/2014/main" id="{220DEBD1-03AC-7EA9-8665-E9E988E453C6}"/>
              </a:ext>
            </a:extLst>
          </p:cNvPr>
          <p:cNvPicPr>
            <a:picLocks noChangeAspect="1"/>
          </p:cNvPicPr>
          <p:nvPr/>
        </p:nvPicPr>
        <p:blipFill>
          <a:blip r:embed="rId5"/>
          <a:stretch>
            <a:fillRect/>
          </a:stretch>
        </p:blipFill>
        <p:spPr>
          <a:xfrm>
            <a:off x="9447159" y="69551"/>
            <a:ext cx="2744841" cy="1001867"/>
          </a:xfrm>
          <a:prstGeom prst="rect">
            <a:avLst/>
          </a:prstGeom>
        </p:spPr>
      </p:pic>
    </p:spTree>
    <p:extLst>
      <p:ext uri="{BB962C8B-B14F-4D97-AF65-F5344CB8AC3E}">
        <p14:creationId xmlns:p14="http://schemas.microsoft.com/office/powerpoint/2010/main" val="463945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FA54EAA-5EAE-549E-8615-DD23B5334A29}"/>
              </a:ext>
            </a:extLst>
          </p:cNvPr>
          <p:cNvSpPr txBox="1"/>
          <p:nvPr/>
        </p:nvSpPr>
        <p:spPr>
          <a:xfrm>
            <a:off x="406400" y="291006"/>
            <a:ext cx="6096000" cy="369332"/>
          </a:xfrm>
          <a:prstGeom prst="rect">
            <a:avLst/>
          </a:prstGeom>
          <a:noFill/>
        </p:spPr>
        <p:txBody>
          <a:bodyPr wrap="square">
            <a:spAutoFit/>
          </a:bodyPr>
          <a:lstStyle/>
          <a:p>
            <a:r>
              <a:rPr lang="es-ES" b="1" i="0" dirty="0">
                <a:solidFill>
                  <a:srgbClr val="00003A"/>
                </a:solidFill>
                <a:effectLst/>
                <a:latin typeface="Source Sans Pro" panose="020B0503030403020204" pitchFamily="34" charset="0"/>
              </a:rPr>
              <a:t>La calculadora de huella de carbono SACE</a:t>
            </a:r>
            <a:endParaRPr lang="es-ES" dirty="0"/>
          </a:p>
        </p:txBody>
      </p:sp>
      <p:sp>
        <p:nvSpPr>
          <p:cNvPr id="5" name="CuadroTexto 4">
            <a:extLst>
              <a:ext uri="{FF2B5EF4-FFF2-40B4-BE49-F238E27FC236}">
                <a16:creationId xmlns:a16="http://schemas.microsoft.com/office/drawing/2014/main" id="{6F76BE3F-5048-24BC-ADD8-FB2774E7F94E}"/>
              </a:ext>
            </a:extLst>
          </p:cNvPr>
          <p:cNvSpPr txBox="1"/>
          <p:nvPr/>
        </p:nvSpPr>
        <p:spPr>
          <a:xfrm>
            <a:off x="480291" y="845694"/>
            <a:ext cx="10917382" cy="1015663"/>
          </a:xfrm>
          <a:prstGeom prst="rect">
            <a:avLst/>
          </a:prstGeom>
          <a:noFill/>
        </p:spPr>
        <p:txBody>
          <a:bodyPr wrap="square">
            <a:spAutoFit/>
          </a:bodyPr>
          <a:lstStyle/>
          <a:p>
            <a:pPr algn="just" fontAlgn="base"/>
            <a:r>
              <a:rPr lang="es-ES" sz="1500" dirty="0">
                <a:solidFill>
                  <a:srgbClr val="00003A"/>
                </a:solidFill>
                <a:latin typeface="Source Sans Pro" panose="020B0503030403020204" pitchFamily="34" charset="0"/>
              </a:rPr>
              <a:t>Es una </a:t>
            </a:r>
            <a:r>
              <a:rPr lang="es-ES" sz="1500" b="0" i="0" dirty="0">
                <a:solidFill>
                  <a:srgbClr val="00003A"/>
                </a:solidFill>
                <a:effectLst/>
                <a:latin typeface="Source Sans Pro" panose="020B0503030403020204" pitchFamily="34" charset="0"/>
              </a:rPr>
              <a:t>herramienta para facilitar el cálculo especialmente a pequeñas y medianas empresas que no cuenten con emisiones de proceso (emisiones distintas a las de combustión, producidas como resultado de reacciones, intencionadas o no, entre sustancias, o su transformación) y que quieran adherirse de manera voluntaria al SACE.</a:t>
            </a:r>
          </a:p>
          <a:p>
            <a:pPr algn="just" fontAlgn="base"/>
            <a:r>
              <a:rPr lang="es-ES" sz="1500" b="0" i="0" dirty="0">
                <a:solidFill>
                  <a:srgbClr val="00003A"/>
                </a:solidFill>
                <a:effectLst/>
                <a:latin typeface="Source Sans Pro" panose="020B0503030403020204" pitchFamily="34" charset="0"/>
              </a:rPr>
              <a:t>Se trata de una calculadora </a:t>
            </a:r>
            <a:r>
              <a:rPr lang="es-ES" sz="1500" dirty="0">
                <a:solidFill>
                  <a:srgbClr val="00003A"/>
                </a:solidFill>
                <a:latin typeface="Source Sans Pro" panose="020B0503030403020204" pitchFamily="34" charset="0"/>
              </a:rPr>
              <a:t>en</a:t>
            </a:r>
            <a:r>
              <a:rPr lang="es-ES" sz="1500" b="0" i="0" dirty="0">
                <a:solidFill>
                  <a:srgbClr val="00003A"/>
                </a:solidFill>
                <a:effectLst/>
                <a:latin typeface="Source Sans Pro" panose="020B0503030403020204" pitchFamily="34" charset="0"/>
              </a:rPr>
              <a:t> formato de hoja de cálculo para la huella de carbono de alcance 1, 2 y 3 de organizaciones.</a:t>
            </a:r>
          </a:p>
        </p:txBody>
      </p:sp>
      <p:sp>
        <p:nvSpPr>
          <p:cNvPr id="7" name="CuadroTexto 6">
            <a:extLst>
              <a:ext uri="{FF2B5EF4-FFF2-40B4-BE49-F238E27FC236}">
                <a16:creationId xmlns:a16="http://schemas.microsoft.com/office/drawing/2014/main" id="{4EB95D42-9146-97C7-FB51-1AAC00953EC7}"/>
              </a:ext>
            </a:extLst>
          </p:cNvPr>
          <p:cNvSpPr txBox="1"/>
          <p:nvPr/>
        </p:nvSpPr>
        <p:spPr>
          <a:xfrm>
            <a:off x="480291" y="2418717"/>
            <a:ext cx="10917383" cy="3323987"/>
          </a:xfrm>
          <a:prstGeom prst="rect">
            <a:avLst/>
          </a:prstGeom>
          <a:noFill/>
        </p:spPr>
        <p:txBody>
          <a:bodyPr wrap="square">
            <a:spAutoFit/>
          </a:bodyPr>
          <a:lstStyle/>
          <a:p>
            <a:pPr algn="just" fontAlgn="base"/>
            <a:r>
              <a:rPr lang="es-ES" sz="1500" b="0" i="0" dirty="0">
                <a:solidFill>
                  <a:srgbClr val="2B2E38"/>
                </a:solidFill>
                <a:effectLst/>
                <a:latin typeface="Source Sans Pro" panose="020B0503030403020204" pitchFamily="34" charset="0"/>
              </a:rPr>
              <a:t>Las emisiones de gases de efecto invernadero (GEI) asociadas a las actividades de una organización, contemplan tanto las emisiones directas, como indirectas recogidas en los siguientes alcances:</a:t>
            </a:r>
          </a:p>
          <a:p>
            <a:pPr algn="just" fontAlgn="base"/>
            <a:endParaRPr lang="es-ES" sz="1500" b="0" i="0" dirty="0">
              <a:solidFill>
                <a:srgbClr val="2B2E38"/>
              </a:solidFill>
              <a:effectLst/>
              <a:latin typeface="Source Sans Pro" panose="020B0503030403020204" pitchFamily="34" charset="0"/>
            </a:endParaRPr>
          </a:p>
          <a:p>
            <a:pPr algn="l" fontAlgn="base">
              <a:buFont typeface="Arial" panose="020B0604020202020204" pitchFamily="34" charset="0"/>
              <a:buChar char="•"/>
            </a:pPr>
            <a:r>
              <a:rPr lang="es-ES" sz="1500" b="1" i="0" dirty="0">
                <a:solidFill>
                  <a:srgbClr val="2B2E38"/>
                </a:solidFill>
                <a:effectLst/>
                <a:latin typeface="Source Sans Pro" panose="020B0503030403020204" pitchFamily="34" charset="0"/>
              </a:rPr>
              <a:t>Emisiones de alcance 1:</a:t>
            </a:r>
            <a:r>
              <a:rPr lang="es-ES" sz="1500" b="0" i="0" dirty="0">
                <a:solidFill>
                  <a:srgbClr val="2B2E38"/>
                </a:solidFill>
                <a:effectLst/>
                <a:latin typeface="Source Sans Pro" panose="020B0503030403020204" pitchFamily="34" charset="0"/>
              </a:rPr>
              <a:t> emisiones directas de GEI que ocurren a partir de fuentes que son propiedad de la empresa o están controladas por ésta, como son las emisiones procedentes de la combustión en calderas, hornos, maquinaria o vehículos, las emisiones de proceso, así como las emisiones fugitivas de equipos.</a:t>
            </a:r>
          </a:p>
          <a:p>
            <a:pPr algn="l" fontAlgn="base">
              <a:buFont typeface="Arial" panose="020B0604020202020204" pitchFamily="34" charset="0"/>
              <a:buChar char="•"/>
            </a:pPr>
            <a:endParaRPr lang="es-ES" sz="1500" b="0" i="0" dirty="0">
              <a:solidFill>
                <a:srgbClr val="2B2E38"/>
              </a:solidFill>
              <a:effectLst/>
              <a:latin typeface="Source Sans Pro" panose="020B0503030403020204" pitchFamily="34" charset="0"/>
            </a:endParaRPr>
          </a:p>
          <a:p>
            <a:pPr algn="l" fontAlgn="base">
              <a:buFont typeface="Arial" panose="020B0604020202020204" pitchFamily="34" charset="0"/>
              <a:buChar char="•"/>
            </a:pPr>
            <a:r>
              <a:rPr lang="es-ES" sz="1500" b="1" i="0" dirty="0">
                <a:solidFill>
                  <a:srgbClr val="2B2E38"/>
                </a:solidFill>
                <a:effectLst/>
                <a:latin typeface="Source Sans Pro" panose="020B0503030403020204" pitchFamily="34" charset="0"/>
              </a:rPr>
              <a:t>Emisiones de alcance 2:</a:t>
            </a:r>
            <a:r>
              <a:rPr lang="es-ES" sz="1500" b="0" i="0" dirty="0">
                <a:solidFill>
                  <a:srgbClr val="2B2E38"/>
                </a:solidFill>
                <a:effectLst/>
                <a:latin typeface="Source Sans Pro" panose="020B0503030403020204" pitchFamily="34" charset="0"/>
              </a:rPr>
              <a:t> emisiones indirectas de GEI asociadas a la generación de la electricidad adquirida y consumida por la empresa. Ocurren físicamente en la planta de generación de electricidad.</a:t>
            </a:r>
          </a:p>
          <a:p>
            <a:pPr algn="l" fontAlgn="base">
              <a:buFont typeface="Arial" panose="020B0604020202020204" pitchFamily="34" charset="0"/>
              <a:buChar char="•"/>
            </a:pPr>
            <a:endParaRPr lang="es-ES" sz="1500" b="0" i="0" dirty="0">
              <a:solidFill>
                <a:srgbClr val="2B2E38"/>
              </a:solidFill>
              <a:effectLst/>
              <a:latin typeface="Source Sans Pro" panose="020B0503030403020204" pitchFamily="34" charset="0"/>
            </a:endParaRPr>
          </a:p>
          <a:p>
            <a:pPr algn="l" fontAlgn="base">
              <a:buFont typeface="Arial" panose="020B0604020202020204" pitchFamily="34" charset="0"/>
              <a:buChar char="•"/>
            </a:pPr>
            <a:r>
              <a:rPr lang="es-ES" sz="1500" b="1" i="0" dirty="0">
                <a:solidFill>
                  <a:srgbClr val="2B2E38"/>
                </a:solidFill>
                <a:effectLst/>
                <a:latin typeface="Source Sans Pro" panose="020B0503030403020204" pitchFamily="34" charset="0"/>
              </a:rPr>
              <a:t>Emisiones de alcance 3:</a:t>
            </a:r>
            <a:r>
              <a:rPr lang="es-ES" sz="1500" b="0" i="0" dirty="0">
                <a:solidFill>
                  <a:srgbClr val="2B2E38"/>
                </a:solidFill>
                <a:effectLst/>
                <a:latin typeface="Source Sans Pro" panose="020B0503030403020204" pitchFamily="34" charset="0"/>
              </a:rPr>
              <a:t> incluyen el resto de las emisiones indirectas de GEI. Son emisiones externalizadas consecuencia de las actividades de la empresa, pero que provienen de fuentes que no son propiedad, ni están controladas por la organización. Por ejemplo, se incluyen en este alcance las emisiones asociadas a los viajes de negocios, el transporte de los trabajadores, o las asociadas a los bienes y servicios adquiridos.</a:t>
            </a:r>
          </a:p>
        </p:txBody>
      </p:sp>
      <p:pic>
        <p:nvPicPr>
          <p:cNvPr id="2" name="Imagen 1">
            <a:extLst>
              <a:ext uri="{FF2B5EF4-FFF2-40B4-BE49-F238E27FC236}">
                <a16:creationId xmlns:a16="http://schemas.microsoft.com/office/drawing/2014/main" id="{8EB4FF20-1EBC-6B1F-FF97-0C1720D23E7F}"/>
              </a:ext>
            </a:extLst>
          </p:cNvPr>
          <p:cNvPicPr>
            <a:picLocks noChangeAspect="1"/>
          </p:cNvPicPr>
          <p:nvPr/>
        </p:nvPicPr>
        <p:blipFill>
          <a:blip r:embed="rId2"/>
          <a:stretch>
            <a:fillRect/>
          </a:stretch>
        </p:blipFill>
        <p:spPr>
          <a:xfrm>
            <a:off x="9344704" y="5820434"/>
            <a:ext cx="2782639" cy="1015663"/>
          </a:xfrm>
          <a:prstGeom prst="rect">
            <a:avLst/>
          </a:prstGeom>
        </p:spPr>
      </p:pic>
    </p:spTree>
    <p:extLst>
      <p:ext uri="{BB962C8B-B14F-4D97-AF65-F5344CB8AC3E}">
        <p14:creationId xmlns:p14="http://schemas.microsoft.com/office/powerpoint/2010/main" val="1900059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FA54EAA-5EAE-549E-8615-DD23B5334A29}"/>
              </a:ext>
            </a:extLst>
          </p:cNvPr>
          <p:cNvSpPr txBox="1"/>
          <p:nvPr/>
        </p:nvSpPr>
        <p:spPr>
          <a:xfrm>
            <a:off x="323272" y="198642"/>
            <a:ext cx="6096000" cy="646331"/>
          </a:xfrm>
          <a:prstGeom prst="rect">
            <a:avLst/>
          </a:prstGeom>
          <a:noFill/>
        </p:spPr>
        <p:txBody>
          <a:bodyPr wrap="square">
            <a:spAutoFit/>
          </a:bodyPr>
          <a:lstStyle/>
          <a:p>
            <a:r>
              <a:rPr lang="es-ES" b="1" i="0" dirty="0">
                <a:solidFill>
                  <a:srgbClr val="00003A"/>
                </a:solidFill>
                <a:effectLst/>
                <a:latin typeface="Source Sans Pro" panose="020B0503030403020204" pitchFamily="34" charset="0"/>
              </a:rPr>
              <a:t>T</a:t>
            </a:r>
            <a:r>
              <a:rPr lang="es-ES" sz="1800" b="1" i="0" dirty="0">
                <a:solidFill>
                  <a:srgbClr val="000000"/>
                </a:solidFill>
                <a:effectLst/>
                <a:latin typeface="Arial Narrow" panose="020B0606020202030204" pitchFamily="34" charset="0"/>
              </a:rPr>
              <a:t>ipologías de proyectos de absorción de CO2 inscribibles</a:t>
            </a:r>
            <a:r>
              <a:rPr lang="es-ES" b="1" dirty="0"/>
              <a:t> </a:t>
            </a:r>
            <a:br>
              <a:rPr lang="es-ES" dirty="0"/>
            </a:br>
            <a:endParaRPr lang="es-ES" dirty="0"/>
          </a:p>
        </p:txBody>
      </p:sp>
      <p:pic>
        <p:nvPicPr>
          <p:cNvPr id="2" name="Imagen 1">
            <a:extLst>
              <a:ext uri="{FF2B5EF4-FFF2-40B4-BE49-F238E27FC236}">
                <a16:creationId xmlns:a16="http://schemas.microsoft.com/office/drawing/2014/main" id="{8EB4FF20-1EBC-6B1F-FF97-0C1720D23E7F}"/>
              </a:ext>
            </a:extLst>
          </p:cNvPr>
          <p:cNvPicPr>
            <a:picLocks noChangeAspect="1"/>
          </p:cNvPicPr>
          <p:nvPr/>
        </p:nvPicPr>
        <p:blipFill>
          <a:blip r:embed="rId2"/>
          <a:stretch>
            <a:fillRect/>
          </a:stretch>
        </p:blipFill>
        <p:spPr>
          <a:xfrm>
            <a:off x="9344704" y="5820434"/>
            <a:ext cx="2782639" cy="1015663"/>
          </a:xfrm>
          <a:prstGeom prst="rect">
            <a:avLst/>
          </a:prstGeom>
        </p:spPr>
      </p:pic>
      <p:sp>
        <p:nvSpPr>
          <p:cNvPr id="6" name="CuadroTexto 5">
            <a:extLst>
              <a:ext uri="{FF2B5EF4-FFF2-40B4-BE49-F238E27FC236}">
                <a16:creationId xmlns:a16="http://schemas.microsoft.com/office/drawing/2014/main" id="{55CD8DCE-0710-D92B-0805-45AC27B3DAC1}"/>
              </a:ext>
            </a:extLst>
          </p:cNvPr>
          <p:cNvSpPr txBox="1"/>
          <p:nvPr/>
        </p:nvSpPr>
        <p:spPr>
          <a:xfrm>
            <a:off x="397163" y="844973"/>
            <a:ext cx="11323781" cy="5447645"/>
          </a:xfrm>
          <a:prstGeom prst="rect">
            <a:avLst/>
          </a:prstGeom>
          <a:noFill/>
        </p:spPr>
        <p:txBody>
          <a:bodyPr wrap="square">
            <a:spAutoFit/>
          </a:bodyPr>
          <a:lstStyle/>
          <a:p>
            <a:pPr marL="285750" indent="-285750">
              <a:buFont typeface="Arial" panose="020B0604020202020204" pitchFamily="34" charset="0"/>
              <a:buChar char="•"/>
            </a:pPr>
            <a:r>
              <a:rPr lang="es-ES" sz="1800" b="1" i="0" dirty="0">
                <a:solidFill>
                  <a:srgbClr val="008000"/>
                </a:solidFill>
                <a:effectLst/>
                <a:latin typeface="Arial Narrow" panose="020B0606020202030204" pitchFamily="34" charset="0"/>
              </a:rPr>
              <a:t>Tipo A</a:t>
            </a:r>
            <a:r>
              <a:rPr lang="es-ES" sz="1800" b="1" i="0" dirty="0">
                <a:solidFill>
                  <a:srgbClr val="000000"/>
                </a:solidFill>
                <a:effectLst/>
                <a:latin typeface="Arial Narrow" panose="020B0606020202030204" pitchFamily="34" charset="0"/>
              </a:rPr>
              <a:t>: repoblaciones forestales con cambio de uso de suelo</a:t>
            </a:r>
          </a:p>
          <a:p>
            <a:endParaRPr lang="es-ES" dirty="0">
              <a:solidFill>
                <a:srgbClr val="000000"/>
              </a:solidFill>
              <a:latin typeface="Arial Narrow" panose="020B0606020202030204" pitchFamily="34" charset="0"/>
            </a:endParaRPr>
          </a:p>
          <a:p>
            <a:r>
              <a:rPr lang="es-ES" sz="1500" dirty="0">
                <a:solidFill>
                  <a:srgbClr val="000000"/>
                </a:solidFill>
                <a:latin typeface="Arial Narrow" panose="020B0606020202030204" pitchFamily="34" charset="0"/>
              </a:rPr>
              <a:t>A</a:t>
            </a:r>
            <a:r>
              <a:rPr lang="es-ES" sz="1500" b="0" i="0" dirty="0">
                <a:solidFill>
                  <a:srgbClr val="000000"/>
                </a:solidFill>
                <a:effectLst/>
                <a:latin typeface="Arial Narrow" panose="020B0606020202030204" pitchFamily="34" charset="0"/>
              </a:rPr>
              <a:t>ctividades de forestación y reforestación definidas en el Protocolo de Kioto. Debe darse 3 factores:</a:t>
            </a:r>
          </a:p>
          <a:p>
            <a:pPr marL="742950" lvl="1" indent="-285750">
              <a:buFont typeface="Arial" panose="020B0604020202020204" pitchFamily="34" charset="0"/>
              <a:buChar char="•"/>
            </a:pPr>
            <a:r>
              <a:rPr lang="es-ES" sz="1500" b="0" i="0" dirty="0">
                <a:solidFill>
                  <a:srgbClr val="000000"/>
                </a:solidFill>
                <a:effectLst/>
                <a:latin typeface="Arial Narrow" panose="020B0606020202030204" pitchFamily="34" charset="0"/>
              </a:rPr>
              <a:t>la conversión de un terreno en el que no haya habido bosque en un terreno forestal arbolado.</a:t>
            </a:r>
            <a:endParaRPr lang="es-ES" sz="1500" dirty="0">
              <a:solidFill>
                <a:srgbClr val="000000"/>
              </a:solidFill>
              <a:latin typeface="Arial Narrow" panose="020B0606020202030204" pitchFamily="34" charset="0"/>
            </a:endParaRPr>
          </a:p>
          <a:p>
            <a:pPr marL="742950" lvl="1" indent="-285750">
              <a:buFont typeface="Arial" panose="020B0604020202020204" pitchFamily="34" charset="0"/>
              <a:buChar char="•"/>
            </a:pPr>
            <a:r>
              <a:rPr lang="es-ES" sz="1500" b="0" i="0" dirty="0">
                <a:solidFill>
                  <a:srgbClr val="000000"/>
                </a:solidFill>
                <a:effectLst/>
                <a:latin typeface="Arial Narrow" panose="020B0606020202030204" pitchFamily="34" charset="0"/>
              </a:rPr>
              <a:t>un criterio temporal, basado en el periodo durante el cual el terreno en el que tiene lugar la actuación no ha sido un bosque. </a:t>
            </a:r>
          </a:p>
          <a:p>
            <a:pPr marL="742950" lvl="1" indent="-285750">
              <a:buFont typeface="Arial" panose="020B0604020202020204" pitchFamily="34" charset="0"/>
              <a:buChar char="•"/>
            </a:pPr>
            <a:r>
              <a:rPr lang="es-ES" sz="1500" b="0" i="0" dirty="0">
                <a:solidFill>
                  <a:srgbClr val="000000"/>
                </a:solidFill>
                <a:effectLst/>
                <a:latin typeface="Arial Narrow" panose="020B0606020202030204" pitchFamily="34" charset="0"/>
              </a:rPr>
              <a:t>dicha conversión debe tener su causa en una acción humana directa.</a:t>
            </a:r>
            <a:br>
              <a:rPr lang="es-ES" sz="1500" b="0" i="0" dirty="0">
                <a:solidFill>
                  <a:srgbClr val="000000"/>
                </a:solidFill>
                <a:effectLst/>
                <a:latin typeface="Arial Narrow" panose="020B0606020202030204" pitchFamily="34" charset="0"/>
              </a:rPr>
            </a:br>
            <a:br>
              <a:rPr lang="es-ES" sz="1500" dirty="0"/>
            </a:br>
            <a:endParaRPr lang="es-ES" sz="1500" dirty="0"/>
          </a:p>
          <a:p>
            <a:endParaRPr lang="es-ES" dirty="0">
              <a:solidFill>
                <a:srgbClr val="000000"/>
              </a:solidFill>
              <a:latin typeface="Arial Narrow" panose="020B0606020202030204" pitchFamily="34" charset="0"/>
            </a:endParaRPr>
          </a:p>
          <a:p>
            <a:endParaRPr lang="es-ES" dirty="0">
              <a:solidFill>
                <a:srgbClr val="000000"/>
              </a:solidFill>
              <a:latin typeface="Arial Narrow" panose="020B0606020202030204" pitchFamily="34" charset="0"/>
            </a:endParaRPr>
          </a:p>
          <a:p>
            <a:endParaRPr lang="es-ES" dirty="0">
              <a:solidFill>
                <a:srgbClr val="000000"/>
              </a:solidFill>
              <a:latin typeface="Arial Narrow" panose="020B0606020202030204" pitchFamily="34" charset="0"/>
            </a:endParaRPr>
          </a:p>
          <a:p>
            <a:endParaRPr lang="es-ES" dirty="0">
              <a:solidFill>
                <a:srgbClr val="000000"/>
              </a:solidFill>
              <a:latin typeface="Arial Narrow" panose="020B0606020202030204" pitchFamily="34" charset="0"/>
            </a:endParaRPr>
          </a:p>
          <a:p>
            <a:endParaRPr lang="es-ES" dirty="0">
              <a:solidFill>
                <a:srgbClr val="000000"/>
              </a:solidFill>
              <a:latin typeface="Arial Narrow" panose="020B0606020202030204" pitchFamily="34" charset="0"/>
            </a:endParaRPr>
          </a:p>
          <a:p>
            <a:endParaRPr lang="es-ES" dirty="0">
              <a:solidFill>
                <a:srgbClr val="000000"/>
              </a:solidFill>
              <a:latin typeface="Arial Narrow" panose="020B0606020202030204" pitchFamily="34" charset="0"/>
            </a:endParaRPr>
          </a:p>
          <a:p>
            <a:pPr marL="285750" indent="-285750">
              <a:buFont typeface="Arial" panose="020B0604020202020204" pitchFamily="34" charset="0"/>
              <a:buChar char="•"/>
            </a:pPr>
            <a:r>
              <a:rPr lang="es-ES" sz="1800" b="1" i="0" dirty="0">
                <a:solidFill>
                  <a:srgbClr val="008000"/>
                </a:solidFill>
                <a:effectLst/>
                <a:latin typeface="Arial Narrow" panose="020B0606020202030204" pitchFamily="34" charset="0"/>
              </a:rPr>
              <a:t>Tipo B</a:t>
            </a:r>
            <a:r>
              <a:rPr lang="es-ES" sz="1800" b="1" i="0" dirty="0">
                <a:solidFill>
                  <a:srgbClr val="000000"/>
                </a:solidFill>
                <a:effectLst/>
                <a:latin typeface="Arial Narrow" panose="020B0606020202030204" pitchFamily="34" charset="0"/>
              </a:rPr>
              <a:t>: actuaciones en zonas forestales incendiadas para el restablecimiento de la masa forestal existente</a:t>
            </a:r>
            <a:br>
              <a:rPr lang="es-ES" sz="1800" b="0" i="0" dirty="0">
                <a:solidFill>
                  <a:srgbClr val="000000"/>
                </a:solidFill>
                <a:effectLst/>
                <a:latin typeface="Arial Narrow" panose="020B0606020202030204" pitchFamily="34" charset="0"/>
              </a:rPr>
            </a:br>
            <a:endParaRPr lang="es-ES" sz="1800" b="0" i="0" dirty="0">
              <a:solidFill>
                <a:srgbClr val="000000"/>
              </a:solidFill>
              <a:effectLst/>
              <a:latin typeface="Arial Narrow" panose="020B0606020202030204" pitchFamily="34" charset="0"/>
            </a:endParaRPr>
          </a:p>
          <a:p>
            <a:r>
              <a:rPr lang="es-ES" sz="1500" b="0" i="0" dirty="0">
                <a:solidFill>
                  <a:srgbClr val="000000"/>
                </a:solidFill>
                <a:effectLst/>
                <a:latin typeface="Arial Narrow" panose="020B0606020202030204" pitchFamily="34" charset="0"/>
              </a:rPr>
              <a:t>En todos los casos, las actividades y prácticas puestas en marcha deben buscar la persistencia de la masa forestal como mínimo hasta alcanzar el periodo de permanencia del proyecto. Por lo tanto, el proyecto de absorción de CO2 debe contar con un instrumento que permita alcanzar con éxito dicho objetivo. Dicho instrumento es el </a:t>
            </a:r>
            <a:r>
              <a:rPr lang="es-ES" sz="1500" b="0" i="0" dirty="0">
                <a:solidFill>
                  <a:srgbClr val="008000"/>
                </a:solidFill>
                <a:effectLst/>
                <a:latin typeface="Arial Narrow" panose="020B0606020202030204" pitchFamily="34" charset="0"/>
              </a:rPr>
              <a:t>plan de gestión, </a:t>
            </a:r>
            <a:r>
              <a:rPr lang="es-ES" sz="1500" b="0" i="0" dirty="0">
                <a:solidFill>
                  <a:srgbClr val="000000"/>
                </a:solidFill>
                <a:effectLst/>
                <a:latin typeface="Arial Narrow" panose="020B0606020202030204" pitchFamily="34" charset="0"/>
              </a:rPr>
              <a:t>que deberá ser adjuntado junto con la solicitud de inscripción. Puede consultar toda la documentación a adjuntar en la </a:t>
            </a:r>
            <a:r>
              <a:rPr lang="es-ES" sz="1500" b="0" i="0" dirty="0">
                <a:solidFill>
                  <a:srgbClr val="0000FF"/>
                </a:solidFill>
                <a:effectLst/>
                <a:latin typeface="Arial Narrow" panose="020B0606020202030204" pitchFamily="34" charset="0"/>
              </a:rPr>
              <a:t>web del registro</a:t>
            </a:r>
            <a:r>
              <a:rPr lang="es-ES" sz="1500" b="0" i="0" dirty="0">
                <a:solidFill>
                  <a:srgbClr val="000000"/>
                </a:solidFill>
                <a:effectLst/>
                <a:latin typeface="Arial Narrow" panose="020B0606020202030204" pitchFamily="34" charset="0"/>
              </a:rPr>
              <a:t>.</a:t>
            </a:r>
            <a:r>
              <a:rPr lang="es-ES" sz="1500" dirty="0"/>
              <a:t> </a:t>
            </a:r>
            <a:br>
              <a:rPr lang="es-ES" dirty="0"/>
            </a:br>
            <a:endParaRPr lang="es-ES" dirty="0"/>
          </a:p>
        </p:txBody>
      </p:sp>
      <p:pic>
        <p:nvPicPr>
          <p:cNvPr id="9" name="Imagen 8">
            <a:extLst>
              <a:ext uri="{FF2B5EF4-FFF2-40B4-BE49-F238E27FC236}">
                <a16:creationId xmlns:a16="http://schemas.microsoft.com/office/drawing/2014/main" id="{7B34AF76-49A5-D975-6720-810C2A207672}"/>
              </a:ext>
            </a:extLst>
          </p:cNvPr>
          <p:cNvPicPr>
            <a:picLocks noChangeAspect="1"/>
          </p:cNvPicPr>
          <p:nvPr/>
        </p:nvPicPr>
        <p:blipFill>
          <a:blip r:embed="rId3"/>
          <a:stretch>
            <a:fillRect/>
          </a:stretch>
        </p:blipFill>
        <p:spPr>
          <a:xfrm>
            <a:off x="6096000" y="2313020"/>
            <a:ext cx="3899523" cy="1971882"/>
          </a:xfrm>
          <a:prstGeom prst="rect">
            <a:avLst/>
          </a:prstGeom>
        </p:spPr>
      </p:pic>
      <p:sp>
        <p:nvSpPr>
          <p:cNvPr id="11" name="CuadroTexto 10">
            <a:extLst>
              <a:ext uri="{FF2B5EF4-FFF2-40B4-BE49-F238E27FC236}">
                <a16:creationId xmlns:a16="http://schemas.microsoft.com/office/drawing/2014/main" id="{7E6D27FF-BBDE-0B6C-D252-C3194A5326F3}"/>
              </a:ext>
            </a:extLst>
          </p:cNvPr>
          <p:cNvSpPr txBox="1"/>
          <p:nvPr/>
        </p:nvSpPr>
        <p:spPr>
          <a:xfrm>
            <a:off x="979058" y="2821907"/>
            <a:ext cx="4608945" cy="954107"/>
          </a:xfrm>
          <a:prstGeom prst="rect">
            <a:avLst/>
          </a:prstGeom>
          <a:noFill/>
        </p:spPr>
        <p:txBody>
          <a:bodyPr wrap="square">
            <a:spAutoFit/>
          </a:bodyPr>
          <a:lstStyle/>
          <a:p>
            <a:r>
              <a:rPr lang="es-ES" sz="1400" b="0" i="0" dirty="0" err="1">
                <a:solidFill>
                  <a:srgbClr val="000000"/>
                </a:solidFill>
                <a:effectLst/>
                <a:latin typeface="Arial Narrow" panose="020B0606020202030204" pitchFamily="34" charset="0"/>
              </a:rPr>
              <a:t>Ej</a:t>
            </a:r>
            <a:r>
              <a:rPr lang="es-ES" sz="1400" b="0" i="0" dirty="0">
                <a:solidFill>
                  <a:srgbClr val="000000"/>
                </a:solidFill>
                <a:effectLst/>
                <a:latin typeface="Arial Narrow" panose="020B0606020202030204" pitchFamily="34" charset="0"/>
              </a:rPr>
              <a:t>: </a:t>
            </a:r>
            <a:r>
              <a:rPr lang="es-ES" sz="1400" b="0" i="1" dirty="0">
                <a:solidFill>
                  <a:srgbClr val="008000"/>
                </a:solidFill>
                <a:effectLst/>
                <a:latin typeface="Arial Narrow" panose="020B0606020202030204" pitchFamily="34" charset="0"/>
              </a:rPr>
              <a:t>Se realiza una actuación con el fin de establecer un bosque en un terreno que no es forestal arbolado, al menos desde el 31 de diciembre de 1989 hasta el momento de la actuación, cuando pasa a ser un bosque</a:t>
            </a:r>
            <a:r>
              <a:rPr lang="es-ES" sz="1400" dirty="0"/>
              <a:t> </a:t>
            </a:r>
          </a:p>
        </p:txBody>
      </p:sp>
    </p:spTree>
    <p:extLst>
      <p:ext uri="{BB962C8B-B14F-4D97-AF65-F5344CB8AC3E}">
        <p14:creationId xmlns:p14="http://schemas.microsoft.com/office/powerpoint/2010/main" val="678067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FA54EAA-5EAE-549E-8615-DD23B5334A29}"/>
              </a:ext>
            </a:extLst>
          </p:cNvPr>
          <p:cNvSpPr txBox="1"/>
          <p:nvPr/>
        </p:nvSpPr>
        <p:spPr>
          <a:xfrm>
            <a:off x="2937162" y="152106"/>
            <a:ext cx="7028874" cy="369332"/>
          </a:xfrm>
          <a:prstGeom prst="rect">
            <a:avLst/>
          </a:prstGeom>
          <a:noFill/>
        </p:spPr>
        <p:txBody>
          <a:bodyPr wrap="square">
            <a:spAutoFit/>
          </a:bodyPr>
          <a:lstStyle/>
          <a:p>
            <a:r>
              <a:rPr lang="es-ES" sz="1800" b="1" i="0" dirty="0">
                <a:solidFill>
                  <a:srgbClr val="008000"/>
                </a:solidFill>
                <a:effectLst/>
                <a:latin typeface="Arial Narrow" panose="020B0606020202030204" pitchFamily="34" charset="0"/>
              </a:rPr>
              <a:t>CARACTERÍSTICAS DE LOS PROYECTOS DE ABSORCIÓN DE CO2</a:t>
            </a:r>
            <a:r>
              <a:rPr lang="es-ES" dirty="0"/>
              <a:t> </a:t>
            </a:r>
            <a:endParaRPr kumimoji="0" lang="es-ES" altLang="es-ES" sz="3200" b="0" i="0" u="none" strike="noStrike" cap="none" normalizeH="0" baseline="0" dirty="0">
              <a:ln>
                <a:noFill/>
              </a:ln>
              <a:solidFill>
                <a:schemeClr val="tx1"/>
              </a:solidFill>
              <a:effectLst/>
              <a:latin typeface="Arial" panose="020B0604020202020204" pitchFamily="34" charset="0"/>
            </a:endParaRPr>
          </a:p>
        </p:txBody>
      </p:sp>
      <p:pic>
        <p:nvPicPr>
          <p:cNvPr id="2" name="Imagen 1">
            <a:extLst>
              <a:ext uri="{FF2B5EF4-FFF2-40B4-BE49-F238E27FC236}">
                <a16:creationId xmlns:a16="http://schemas.microsoft.com/office/drawing/2014/main" id="{8EB4FF20-1EBC-6B1F-FF97-0C1720D23E7F}"/>
              </a:ext>
            </a:extLst>
          </p:cNvPr>
          <p:cNvPicPr>
            <a:picLocks noChangeAspect="1"/>
          </p:cNvPicPr>
          <p:nvPr/>
        </p:nvPicPr>
        <p:blipFill>
          <a:blip r:embed="rId2"/>
          <a:stretch>
            <a:fillRect/>
          </a:stretch>
        </p:blipFill>
        <p:spPr>
          <a:xfrm>
            <a:off x="9344704" y="5820434"/>
            <a:ext cx="2782639" cy="1015663"/>
          </a:xfrm>
          <a:prstGeom prst="rect">
            <a:avLst/>
          </a:prstGeom>
        </p:spPr>
      </p:pic>
      <p:pic>
        <p:nvPicPr>
          <p:cNvPr id="14" name="Imagen 13">
            <a:extLst>
              <a:ext uri="{FF2B5EF4-FFF2-40B4-BE49-F238E27FC236}">
                <a16:creationId xmlns:a16="http://schemas.microsoft.com/office/drawing/2014/main" id="{AB5F51AA-0431-EC27-ADDD-8A497EBC7907}"/>
              </a:ext>
            </a:extLst>
          </p:cNvPr>
          <p:cNvPicPr>
            <a:picLocks noChangeAspect="1"/>
          </p:cNvPicPr>
          <p:nvPr/>
        </p:nvPicPr>
        <p:blipFill>
          <a:blip r:embed="rId3"/>
          <a:stretch>
            <a:fillRect/>
          </a:stretch>
        </p:blipFill>
        <p:spPr>
          <a:xfrm>
            <a:off x="4359708" y="1190402"/>
            <a:ext cx="4984995" cy="1449382"/>
          </a:xfrm>
          <a:prstGeom prst="rect">
            <a:avLst/>
          </a:prstGeom>
        </p:spPr>
      </p:pic>
      <p:sp>
        <p:nvSpPr>
          <p:cNvPr id="16" name="CuadroTexto 15">
            <a:extLst>
              <a:ext uri="{FF2B5EF4-FFF2-40B4-BE49-F238E27FC236}">
                <a16:creationId xmlns:a16="http://schemas.microsoft.com/office/drawing/2014/main" id="{B0B2F5A3-A224-4894-6581-E054F31CD3F2}"/>
              </a:ext>
            </a:extLst>
          </p:cNvPr>
          <p:cNvSpPr txBox="1"/>
          <p:nvPr/>
        </p:nvSpPr>
        <p:spPr>
          <a:xfrm>
            <a:off x="471055" y="2902952"/>
            <a:ext cx="6096000" cy="369332"/>
          </a:xfrm>
          <a:prstGeom prst="rect">
            <a:avLst/>
          </a:prstGeom>
          <a:noFill/>
        </p:spPr>
        <p:txBody>
          <a:bodyPr wrap="square">
            <a:spAutoFit/>
          </a:bodyPr>
          <a:lstStyle/>
          <a:p>
            <a:r>
              <a:rPr lang="es-ES" u="sng" dirty="0"/>
              <a:t>Permanencia del proyecto</a:t>
            </a:r>
            <a:endParaRPr lang="es-ES" sz="1800" u="sng" dirty="0"/>
          </a:p>
        </p:txBody>
      </p:sp>
      <p:sp>
        <p:nvSpPr>
          <p:cNvPr id="18" name="CuadroTexto 17">
            <a:extLst>
              <a:ext uri="{FF2B5EF4-FFF2-40B4-BE49-F238E27FC236}">
                <a16:creationId xmlns:a16="http://schemas.microsoft.com/office/drawing/2014/main" id="{8D48E6EC-B267-ACFD-FFE1-5292E28AC7BD}"/>
              </a:ext>
            </a:extLst>
          </p:cNvPr>
          <p:cNvSpPr txBox="1"/>
          <p:nvPr/>
        </p:nvSpPr>
        <p:spPr>
          <a:xfrm>
            <a:off x="471055" y="1234019"/>
            <a:ext cx="11046690" cy="369332"/>
          </a:xfrm>
          <a:prstGeom prst="rect">
            <a:avLst/>
          </a:prstGeom>
          <a:noFill/>
        </p:spPr>
        <p:txBody>
          <a:bodyPr wrap="square">
            <a:spAutoFit/>
          </a:bodyPr>
          <a:lstStyle/>
          <a:p>
            <a:r>
              <a:rPr lang="es-ES" sz="1800" u="sng" dirty="0"/>
              <a:t>Unidad mínima</a:t>
            </a:r>
            <a:r>
              <a:rPr kumimoji="0" lang="es-ES" altLang="es-ES" sz="1600" b="0" i="0" u="none" strike="noStrike" cap="none" normalizeH="0" baseline="0" dirty="0">
                <a:ln>
                  <a:noFill/>
                </a:ln>
                <a:solidFill>
                  <a:srgbClr val="000000"/>
                </a:solidFill>
                <a:effectLst/>
                <a:latin typeface="Arial Narrow" panose="020B0606020202030204" pitchFamily="34" charset="0"/>
              </a:rPr>
              <a:t> </a:t>
            </a:r>
          </a:p>
        </p:txBody>
      </p:sp>
      <p:pic>
        <p:nvPicPr>
          <p:cNvPr id="20" name="Imagen 19">
            <a:extLst>
              <a:ext uri="{FF2B5EF4-FFF2-40B4-BE49-F238E27FC236}">
                <a16:creationId xmlns:a16="http://schemas.microsoft.com/office/drawing/2014/main" id="{B92468E6-F2D6-0DCC-663C-65B9C3C88A29}"/>
              </a:ext>
            </a:extLst>
          </p:cNvPr>
          <p:cNvPicPr>
            <a:picLocks noChangeAspect="1"/>
          </p:cNvPicPr>
          <p:nvPr/>
        </p:nvPicPr>
        <p:blipFill>
          <a:blip r:embed="rId4"/>
          <a:stretch>
            <a:fillRect/>
          </a:stretch>
        </p:blipFill>
        <p:spPr>
          <a:xfrm>
            <a:off x="4359708" y="2763894"/>
            <a:ext cx="4984996" cy="782879"/>
          </a:xfrm>
          <a:prstGeom prst="rect">
            <a:avLst/>
          </a:prstGeom>
        </p:spPr>
      </p:pic>
      <p:sp>
        <p:nvSpPr>
          <p:cNvPr id="21" name="CuadroTexto 20">
            <a:extLst>
              <a:ext uri="{FF2B5EF4-FFF2-40B4-BE49-F238E27FC236}">
                <a16:creationId xmlns:a16="http://schemas.microsoft.com/office/drawing/2014/main" id="{8D85C08A-046E-DB86-A71D-47172D171FC8}"/>
              </a:ext>
            </a:extLst>
          </p:cNvPr>
          <p:cNvSpPr txBox="1"/>
          <p:nvPr/>
        </p:nvSpPr>
        <p:spPr>
          <a:xfrm>
            <a:off x="471055" y="3977475"/>
            <a:ext cx="6096000" cy="369332"/>
          </a:xfrm>
          <a:prstGeom prst="rect">
            <a:avLst/>
          </a:prstGeom>
          <a:noFill/>
        </p:spPr>
        <p:txBody>
          <a:bodyPr wrap="square">
            <a:spAutoFit/>
          </a:bodyPr>
          <a:lstStyle/>
          <a:p>
            <a:r>
              <a:rPr lang="es-ES" u="sng" dirty="0"/>
              <a:t>Antigüedad del proyecto</a:t>
            </a:r>
            <a:endParaRPr lang="es-ES" sz="1800" u="sng" dirty="0"/>
          </a:p>
        </p:txBody>
      </p:sp>
      <p:pic>
        <p:nvPicPr>
          <p:cNvPr id="25" name="Imagen 24">
            <a:extLst>
              <a:ext uri="{FF2B5EF4-FFF2-40B4-BE49-F238E27FC236}">
                <a16:creationId xmlns:a16="http://schemas.microsoft.com/office/drawing/2014/main" id="{AAF6F591-6F61-DC9A-BCD0-5CE315686B72}"/>
              </a:ext>
            </a:extLst>
          </p:cNvPr>
          <p:cNvPicPr>
            <a:picLocks noChangeAspect="1"/>
          </p:cNvPicPr>
          <p:nvPr/>
        </p:nvPicPr>
        <p:blipFill>
          <a:blip r:embed="rId5"/>
          <a:stretch>
            <a:fillRect/>
          </a:stretch>
        </p:blipFill>
        <p:spPr>
          <a:xfrm>
            <a:off x="3912732" y="3853450"/>
            <a:ext cx="5878946" cy="689612"/>
          </a:xfrm>
          <a:prstGeom prst="rect">
            <a:avLst/>
          </a:prstGeom>
        </p:spPr>
      </p:pic>
      <p:sp>
        <p:nvSpPr>
          <p:cNvPr id="26" name="CuadroTexto 25">
            <a:extLst>
              <a:ext uri="{FF2B5EF4-FFF2-40B4-BE49-F238E27FC236}">
                <a16:creationId xmlns:a16="http://schemas.microsoft.com/office/drawing/2014/main" id="{A82638E5-5DF8-E65E-E80B-595E701A739E}"/>
              </a:ext>
            </a:extLst>
          </p:cNvPr>
          <p:cNvSpPr txBox="1"/>
          <p:nvPr/>
        </p:nvSpPr>
        <p:spPr>
          <a:xfrm>
            <a:off x="471055" y="5272779"/>
            <a:ext cx="11046690" cy="600164"/>
          </a:xfrm>
          <a:prstGeom prst="rect">
            <a:avLst/>
          </a:prstGeom>
          <a:noFill/>
        </p:spPr>
        <p:txBody>
          <a:bodyPr wrap="square">
            <a:spAutoFit/>
          </a:bodyPr>
          <a:lstStyle/>
          <a:p>
            <a:r>
              <a:rPr lang="es-ES" u="sng" dirty="0"/>
              <a:t>Tipo de gestión de masa forestal</a:t>
            </a:r>
          </a:p>
          <a:p>
            <a:endParaRPr lang="es-ES" sz="1500" u="sng" dirty="0"/>
          </a:p>
        </p:txBody>
      </p:sp>
      <p:pic>
        <p:nvPicPr>
          <p:cNvPr id="27" name="Imagen 26">
            <a:extLst>
              <a:ext uri="{FF2B5EF4-FFF2-40B4-BE49-F238E27FC236}">
                <a16:creationId xmlns:a16="http://schemas.microsoft.com/office/drawing/2014/main" id="{FC5792B9-266F-11DD-5CCE-707D60CE44CF}"/>
              </a:ext>
            </a:extLst>
          </p:cNvPr>
          <p:cNvPicPr>
            <a:picLocks noChangeAspect="1"/>
          </p:cNvPicPr>
          <p:nvPr/>
        </p:nvPicPr>
        <p:blipFill>
          <a:blip r:embed="rId6"/>
          <a:stretch>
            <a:fillRect/>
          </a:stretch>
        </p:blipFill>
        <p:spPr>
          <a:xfrm>
            <a:off x="4387416" y="5258596"/>
            <a:ext cx="5151395" cy="603586"/>
          </a:xfrm>
          <a:prstGeom prst="rect">
            <a:avLst/>
          </a:prstGeom>
        </p:spPr>
      </p:pic>
    </p:spTree>
    <p:extLst>
      <p:ext uri="{BB962C8B-B14F-4D97-AF65-F5344CB8AC3E}">
        <p14:creationId xmlns:p14="http://schemas.microsoft.com/office/powerpoint/2010/main" val="32601057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2936</Words>
  <Application>Microsoft Office PowerPoint</Application>
  <PresentationFormat>Panorámica</PresentationFormat>
  <Paragraphs>114</Paragraphs>
  <Slides>14</Slides>
  <Notes>0</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14</vt:i4>
      </vt:variant>
    </vt:vector>
  </HeadingPairs>
  <TitlesOfParts>
    <vt:vector size="26" baseType="lpstr">
      <vt:lpstr>Arial</vt:lpstr>
      <vt:lpstr>Arial Narrow</vt:lpstr>
      <vt:lpstr>Calibri</vt:lpstr>
      <vt:lpstr>Calibri Light</vt:lpstr>
      <vt:lpstr>Century Gothic</vt:lpstr>
      <vt:lpstr>Montserrat-Bold</vt:lpstr>
      <vt:lpstr>OpenSans-Regular</vt:lpstr>
      <vt:lpstr>Source Sans Pro</vt:lpstr>
      <vt:lpstr>SourceSansPro-Regular</vt:lpstr>
      <vt:lpstr>Symbol</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GRACIAS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Mercedes García de Vinuesa</dc:creator>
  <cp:lastModifiedBy>Mercedes García de Vinuesa</cp:lastModifiedBy>
  <cp:revision>6</cp:revision>
  <dcterms:created xsi:type="dcterms:W3CDTF">2022-12-27T12:45:01Z</dcterms:created>
  <dcterms:modified xsi:type="dcterms:W3CDTF">2024-10-14T09:24:20Z</dcterms:modified>
</cp:coreProperties>
</file>