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8" r:id="rId4"/>
    <p:sldId id="277" r:id="rId5"/>
    <p:sldId id="270" r:id="rId6"/>
    <p:sldId id="271" r:id="rId7"/>
    <p:sldId id="267" r:id="rId8"/>
    <p:sldId id="272" r:id="rId9"/>
    <p:sldId id="274" r:id="rId10"/>
    <p:sldId id="273" r:id="rId11"/>
    <p:sldId id="275" r:id="rId12"/>
    <p:sldId id="258" r:id="rId13"/>
    <p:sldId id="262" r:id="rId14"/>
    <p:sldId id="265" r:id="rId15"/>
    <p:sldId id="266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AA672E-D6F6-4C43-966C-6B5B963C0F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02086D-3B0B-42A9-979A-70AC1A5B297B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900" b="0" i="0" dirty="0">
              <a:latin typeface="Sf orson "/>
            </a:rPr>
            <a:t>Las </a:t>
          </a:r>
          <a:r>
            <a:rPr lang="en-US" sz="1900" b="0" i="0" dirty="0" err="1">
              <a:latin typeface="Sf orson "/>
            </a:rPr>
            <a:t>pilas</a:t>
          </a:r>
          <a:r>
            <a:rPr lang="en-US" sz="1900" b="0" i="0" dirty="0">
              <a:latin typeface="Sf orson "/>
            </a:rPr>
            <a:t> </a:t>
          </a:r>
          <a:r>
            <a:rPr lang="en-US" sz="1900" b="0" i="0" dirty="0" err="1">
              <a:latin typeface="Sf orson "/>
            </a:rPr>
            <a:t>contienen</a:t>
          </a:r>
          <a:r>
            <a:rPr lang="en-US" sz="1900" b="0" i="0" dirty="0">
              <a:latin typeface="Sf orson "/>
            </a:rPr>
            <a:t> </a:t>
          </a:r>
          <a:r>
            <a:rPr lang="en-US" sz="1900" dirty="0">
              <a:latin typeface="Sf orson "/>
            </a:rPr>
            <a:t>zinc, </a:t>
          </a:r>
          <a:r>
            <a:rPr lang="en-US" sz="1900" dirty="0" err="1">
              <a:latin typeface="Sf orson "/>
            </a:rPr>
            <a:t>carbón</a:t>
          </a:r>
          <a:r>
            <a:rPr lang="en-US" sz="1900" dirty="0">
              <a:latin typeface="Sf orson "/>
            </a:rPr>
            <a:t>, </a:t>
          </a:r>
          <a:r>
            <a:rPr lang="en-US" sz="1900" dirty="0" err="1">
              <a:latin typeface="Sf orson "/>
            </a:rPr>
            <a:t>alcalinas</a:t>
          </a:r>
          <a:r>
            <a:rPr lang="en-US" sz="1900" dirty="0">
              <a:latin typeface="Sf orson "/>
            </a:rPr>
            <a:t>, </a:t>
          </a:r>
          <a:r>
            <a:rPr lang="en-US" sz="1900" dirty="0" err="1">
              <a:latin typeface="Sf orson "/>
            </a:rPr>
            <a:t>níquel-cadmio</a:t>
          </a:r>
          <a:r>
            <a:rPr lang="en-US" sz="1900" dirty="0">
              <a:latin typeface="Sf orson "/>
            </a:rPr>
            <a:t>, </a:t>
          </a:r>
          <a:r>
            <a:rPr lang="en-US" sz="1900" dirty="0" err="1">
              <a:latin typeface="Sf orson "/>
            </a:rPr>
            <a:t>litio</a:t>
          </a:r>
          <a:r>
            <a:rPr lang="en-US" sz="1900" dirty="0">
              <a:latin typeface="Sf orson "/>
            </a:rPr>
            <a:t> y </a:t>
          </a:r>
          <a:r>
            <a:rPr lang="en-US" sz="1900" dirty="0" err="1">
              <a:latin typeface="Sf orson "/>
            </a:rPr>
            <a:t>plomo</a:t>
          </a:r>
          <a:r>
            <a:rPr lang="en-US" sz="1900" dirty="0">
              <a:latin typeface="Sf orson "/>
            </a:rPr>
            <a:t>. </a:t>
          </a:r>
        </a:p>
      </dgm:t>
    </dgm:pt>
    <dgm:pt modelId="{065785F3-0AC4-405D-B466-F9D8EEAC495F}" type="parTrans" cxnId="{57C34AAA-68CA-4010-AF15-770B902F9990}">
      <dgm:prSet/>
      <dgm:spPr/>
      <dgm:t>
        <a:bodyPr/>
        <a:lstStyle/>
        <a:p>
          <a:endParaRPr lang="en-US"/>
        </a:p>
      </dgm:t>
    </dgm:pt>
    <dgm:pt modelId="{9712D1B0-67F5-40A3-A544-FFF81BC13846}" type="sibTrans" cxnId="{57C34AAA-68CA-4010-AF15-770B902F9990}">
      <dgm:prSet/>
      <dgm:spPr/>
      <dgm:t>
        <a:bodyPr/>
        <a:lstStyle/>
        <a:p>
          <a:endParaRPr lang="en-US"/>
        </a:p>
      </dgm:t>
    </dgm:pt>
    <dgm:pt modelId="{BD3E7300-D0B3-4046-BE22-3A4EEA240F32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900" i="0" dirty="0">
              <a:latin typeface="Sf orson "/>
            </a:rPr>
            <a:t>Es uno de los </a:t>
          </a:r>
          <a:r>
            <a:rPr lang="en-US" sz="1900" i="0" dirty="0" err="1">
              <a:latin typeface="Sf orson "/>
            </a:rPr>
            <a:t>desechos</a:t>
          </a:r>
          <a:r>
            <a:rPr lang="en-US" sz="1900" i="0" dirty="0">
              <a:latin typeface="Sf orson "/>
            </a:rPr>
            <a:t> </a:t>
          </a:r>
          <a:r>
            <a:rPr lang="en-US" sz="1900" i="0" dirty="0" err="1">
              <a:latin typeface="Sf orson "/>
            </a:rPr>
            <a:t>más</a:t>
          </a:r>
          <a:r>
            <a:rPr lang="en-US" sz="1900" i="0" dirty="0">
              <a:latin typeface="Sf orson "/>
            </a:rPr>
            <a:t> </a:t>
          </a:r>
          <a:r>
            <a:rPr lang="en-US" sz="1900" i="0" dirty="0" err="1">
              <a:latin typeface="Sf orson "/>
            </a:rPr>
            <a:t>contaminantes</a:t>
          </a:r>
          <a:r>
            <a:rPr lang="en-US" sz="1900" i="0" dirty="0">
              <a:latin typeface="Sf orson "/>
            </a:rPr>
            <a:t> y </a:t>
          </a:r>
          <a:r>
            <a:rPr lang="en-US" sz="1900" i="0" dirty="0" err="1">
              <a:latin typeface="Sf orson "/>
            </a:rPr>
            <a:t>peligrosos</a:t>
          </a:r>
          <a:r>
            <a:rPr lang="en-US" sz="1900" i="0" dirty="0">
              <a:latin typeface="Sf orson "/>
            </a:rPr>
            <a:t> para la </a:t>
          </a:r>
          <a:r>
            <a:rPr lang="en-US" sz="1900" i="0" dirty="0" err="1">
              <a:latin typeface="Sf orson "/>
            </a:rPr>
            <a:t>salud</a:t>
          </a:r>
          <a:r>
            <a:rPr lang="en-US" sz="1900" i="0" dirty="0">
              <a:latin typeface="Sf orson "/>
            </a:rPr>
            <a:t> del ser </a:t>
          </a:r>
          <a:r>
            <a:rPr lang="en-US" sz="1900" i="0" dirty="0" err="1">
              <a:latin typeface="Sf orson "/>
            </a:rPr>
            <a:t>humano</a:t>
          </a:r>
          <a:r>
            <a:rPr lang="en-US" sz="1900" i="0" dirty="0">
              <a:latin typeface="Sf orson "/>
            </a:rPr>
            <a:t> </a:t>
          </a:r>
          <a:r>
            <a:rPr lang="en-US" sz="1900" i="0" dirty="0" err="1">
              <a:latin typeface="Sf orson "/>
            </a:rPr>
            <a:t>si</a:t>
          </a:r>
          <a:r>
            <a:rPr lang="en-US" sz="1900" i="0" dirty="0">
              <a:latin typeface="Sf orson "/>
            </a:rPr>
            <a:t> no se </a:t>
          </a:r>
          <a:r>
            <a:rPr lang="en-US" sz="1900" i="0" dirty="0" err="1">
              <a:latin typeface="Sf orson "/>
            </a:rPr>
            <a:t>gestiona</a:t>
          </a:r>
          <a:r>
            <a:rPr lang="en-US" sz="1900" i="0" dirty="0">
              <a:latin typeface="Sf orson "/>
            </a:rPr>
            <a:t> </a:t>
          </a:r>
          <a:r>
            <a:rPr lang="en-US" sz="1900" i="0" dirty="0" err="1">
              <a:latin typeface="Sf orson "/>
            </a:rPr>
            <a:t>adecuadamente</a:t>
          </a:r>
          <a:r>
            <a:rPr lang="en-US" sz="1900" i="0" dirty="0">
              <a:latin typeface="Sf orson "/>
            </a:rPr>
            <a:t>.</a:t>
          </a:r>
          <a:endParaRPr lang="en-US" sz="1900" dirty="0">
            <a:latin typeface="Sf orson "/>
          </a:endParaRPr>
        </a:p>
      </dgm:t>
    </dgm:pt>
    <dgm:pt modelId="{A482E54C-E063-4C26-9BA4-62CB6C057616}" type="parTrans" cxnId="{4045DB26-3172-4FC0-9C1E-882CA20227B2}">
      <dgm:prSet/>
      <dgm:spPr/>
      <dgm:t>
        <a:bodyPr/>
        <a:lstStyle/>
        <a:p>
          <a:endParaRPr lang="en-US"/>
        </a:p>
      </dgm:t>
    </dgm:pt>
    <dgm:pt modelId="{640CB07F-D0EC-47F8-8251-A2AC8640FEEC}" type="sibTrans" cxnId="{4045DB26-3172-4FC0-9C1E-882CA20227B2}">
      <dgm:prSet/>
      <dgm:spPr/>
      <dgm:t>
        <a:bodyPr/>
        <a:lstStyle/>
        <a:p>
          <a:endParaRPr lang="en-US"/>
        </a:p>
      </dgm:t>
    </dgm:pt>
    <dgm:pt modelId="{E72D5A07-C8CD-419D-89FE-7F3F7CE28112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algn="ctr"/>
          <a:r>
            <a:rPr lang="en-US" sz="1900" dirty="0">
              <a:latin typeface="Sf orson "/>
            </a:rPr>
            <a:t>L</a:t>
          </a:r>
          <a:r>
            <a:rPr lang="en-US" sz="1900" b="0" i="0" dirty="0">
              <a:latin typeface="Sf orson "/>
            </a:rPr>
            <a:t>as </a:t>
          </a:r>
          <a:r>
            <a:rPr lang="en-US" sz="1900" b="0" i="0" dirty="0" err="1">
              <a:latin typeface="Sf orson "/>
            </a:rPr>
            <a:t>pilas</a:t>
          </a:r>
          <a:r>
            <a:rPr lang="en-US" sz="1900" b="0" i="0" dirty="0">
              <a:latin typeface="Sf orson "/>
            </a:rPr>
            <a:t> </a:t>
          </a:r>
          <a:r>
            <a:rPr lang="en-US" sz="1900" b="0" i="0" dirty="0" err="1">
              <a:latin typeface="Sf orson "/>
            </a:rPr>
            <a:t>tardan</a:t>
          </a:r>
          <a:r>
            <a:rPr lang="en-US" sz="1900" b="0" i="0" dirty="0">
              <a:latin typeface="Sf orson "/>
            </a:rPr>
            <a:t> </a:t>
          </a:r>
          <a:r>
            <a:rPr lang="en-US" sz="1900" b="0" i="0" dirty="0" err="1">
              <a:latin typeface="Sf orson "/>
            </a:rPr>
            <a:t>más</a:t>
          </a:r>
          <a:r>
            <a:rPr lang="en-US" sz="1900" b="0" i="0" dirty="0">
              <a:latin typeface="Sf orson "/>
            </a:rPr>
            <a:t> de </a:t>
          </a:r>
          <a:r>
            <a:rPr lang="en-US" sz="1900" b="1" i="0" dirty="0">
              <a:latin typeface="Sf orson "/>
            </a:rPr>
            <a:t>mil </a:t>
          </a:r>
          <a:r>
            <a:rPr lang="en-US" sz="1900" b="1" i="0" dirty="0" err="1">
              <a:latin typeface="Sf orson "/>
            </a:rPr>
            <a:t>años</a:t>
          </a:r>
          <a:r>
            <a:rPr lang="en-US" sz="1900" b="1" i="0" dirty="0">
              <a:latin typeface="Sf orson "/>
            </a:rPr>
            <a:t> </a:t>
          </a:r>
          <a:r>
            <a:rPr lang="en-US" sz="1900" b="0" i="0" dirty="0" err="1">
              <a:latin typeface="Sf orson "/>
            </a:rPr>
            <a:t>en</a:t>
          </a:r>
          <a:r>
            <a:rPr lang="en-US" sz="1900" dirty="0">
              <a:latin typeface="Sf orson "/>
            </a:rPr>
            <a:t> </a:t>
          </a:r>
          <a:r>
            <a:rPr lang="en-US" sz="1900" b="0" i="0" dirty="0" err="1">
              <a:latin typeface="Sf orson "/>
            </a:rPr>
            <a:t>biodegradarse</a:t>
          </a:r>
          <a:endParaRPr lang="en-US" sz="1900" dirty="0">
            <a:latin typeface="Sf orson "/>
          </a:endParaRPr>
        </a:p>
      </dgm:t>
    </dgm:pt>
    <dgm:pt modelId="{5F3985D5-4F5E-4DD0-9D0B-0A265293C91C}" type="parTrans" cxnId="{D4797686-780C-4937-8651-58D6E8A4453F}">
      <dgm:prSet/>
      <dgm:spPr/>
      <dgm:t>
        <a:bodyPr/>
        <a:lstStyle/>
        <a:p>
          <a:endParaRPr lang="en-US"/>
        </a:p>
      </dgm:t>
    </dgm:pt>
    <dgm:pt modelId="{3C87956A-99A5-4746-8E1F-32804631E196}" type="sibTrans" cxnId="{D4797686-780C-4937-8651-58D6E8A4453F}">
      <dgm:prSet/>
      <dgm:spPr/>
      <dgm:t>
        <a:bodyPr/>
        <a:lstStyle/>
        <a:p>
          <a:endParaRPr lang="en-US"/>
        </a:p>
      </dgm:t>
    </dgm:pt>
    <dgm:pt modelId="{B3063ABA-7234-42A4-B43E-04DF0DF60DA8}" type="pres">
      <dgm:prSet presAssocID="{A0AA672E-D6F6-4C43-966C-6B5B963C0F60}" presName="linear" presStyleCnt="0">
        <dgm:presLayoutVars>
          <dgm:animLvl val="lvl"/>
          <dgm:resizeHandles val="exact"/>
        </dgm:presLayoutVars>
      </dgm:prSet>
      <dgm:spPr/>
    </dgm:pt>
    <dgm:pt modelId="{E3BBD164-FD56-4ACF-A196-AC6052F6123F}" type="pres">
      <dgm:prSet presAssocID="{9202086D-3B0B-42A9-979A-70AC1A5B297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E7FEE00-4641-45CA-9F40-67E5084444D4}" type="pres">
      <dgm:prSet presAssocID="{9712D1B0-67F5-40A3-A544-FFF81BC13846}" presName="spacer" presStyleCnt="0"/>
      <dgm:spPr/>
    </dgm:pt>
    <dgm:pt modelId="{35A25900-B53B-43E0-A4C2-082C2B04AFF1}" type="pres">
      <dgm:prSet presAssocID="{BD3E7300-D0B3-4046-BE22-3A4EEA240F3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419D456-EE82-4D38-9BA1-4656014C76E4}" type="pres">
      <dgm:prSet presAssocID="{640CB07F-D0EC-47F8-8251-A2AC8640FEEC}" presName="spacer" presStyleCnt="0"/>
      <dgm:spPr/>
    </dgm:pt>
    <dgm:pt modelId="{CE6096F8-1C6A-4CEA-92B0-F5F9584980F2}" type="pres">
      <dgm:prSet presAssocID="{E72D5A07-C8CD-419D-89FE-7F3F7CE2811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34B110D-F75D-4ADF-9450-5890D1285F8A}" type="presOf" srcId="{A0AA672E-D6F6-4C43-966C-6B5B963C0F60}" destId="{B3063ABA-7234-42A4-B43E-04DF0DF60DA8}" srcOrd="0" destOrd="0" presId="urn:microsoft.com/office/officeart/2005/8/layout/vList2"/>
    <dgm:cxn modelId="{4045DB26-3172-4FC0-9C1E-882CA20227B2}" srcId="{A0AA672E-D6F6-4C43-966C-6B5B963C0F60}" destId="{BD3E7300-D0B3-4046-BE22-3A4EEA240F32}" srcOrd="1" destOrd="0" parTransId="{A482E54C-E063-4C26-9BA4-62CB6C057616}" sibTransId="{640CB07F-D0EC-47F8-8251-A2AC8640FEEC}"/>
    <dgm:cxn modelId="{06EC8B53-D05B-44FD-B843-0CFCAED031B9}" type="presOf" srcId="{BD3E7300-D0B3-4046-BE22-3A4EEA240F32}" destId="{35A25900-B53B-43E0-A4C2-082C2B04AFF1}" srcOrd="0" destOrd="0" presId="urn:microsoft.com/office/officeart/2005/8/layout/vList2"/>
    <dgm:cxn modelId="{D4797686-780C-4937-8651-58D6E8A4453F}" srcId="{A0AA672E-D6F6-4C43-966C-6B5B963C0F60}" destId="{E72D5A07-C8CD-419D-89FE-7F3F7CE28112}" srcOrd="2" destOrd="0" parTransId="{5F3985D5-4F5E-4DD0-9D0B-0A265293C91C}" sibTransId="{3C87956A-99A5-4746-8E1F-32804631E196}"/>
    <dgm:cxn modelId="{57C34AAA-68CA-4010-AF15-770B902F9990}" srcId="{A0AA672E-D6F6-4C43-966C-6B5B963C0F60}" destId="{9202086D-3B0B-42A9-979A-70AC1A5B297B}" srcOrd="0" destOrd="0" parTransId="{065785F3-0AC4-405D-B466-F9D8EEAC495F}" sibTransId="{9712D1B0-67F5-40A3-A544-FFF81BC13846}"/>
    <dgm:cxn modelId="{B275EDBF-DA79-463D-8016-D70768DE8E56}" type="presOf" srcId="{E72D5A07-C8CD-419D-89FE-7F3F7CE28112}" destId="{CE6096F8-1C6A-4CEA-92B0-F5F9584980F2}" srcOrd="0" destOrd="0" presId="urn:microsoft.com/office/officeart/2005/8/layout/vList2"/>
    <dgm:cxn modelId="{F97811C6-ADF6-4EEF-AE3F-620477639096}" type="presOf" srcId="{9202086D-3B0B-42A9-979A-70AC1A5B297B}" destId="{E3BBD164-FD56-4ACF-A196-AC6052F6123F}" srcOrd="0" destOrd="0" presId="urn:microsoft.com/office/officeart/2005/8/layout/vList2"/>
    <dgm:cxn modelId="{3181C525-EBBC-43C3-AE21-07DB790CE1F5}" type="presParOf" srcId="{B3063ABA-7234-42A4-B43E-04DF0DF60DA8}" destId="{E3BBD164-FD56-4ACF-A196-AC6052F6123F}" srcOrd="0" destOrd="0" presId="urn:microsoft.com/office/officeart/2005/8/layout/vList2"/>
    <dgm:cxn modelId="{1DF9534B-C261-47AD-AE79-3FF1A0B876D6}" type="presParOf" srcId="{B3063ABA-7234-42A4-B43E-04DF0DF60DA8}" destId="{1E7FEE00-4641-45CA-9F40-67E5084444D4}" srcOrd="1" destOrd="0" presId="urn:microsoft.com/office/officeart/2005/8/layout/vList2"/>
    <dgm:cxn modelId="{14D05DD1-AF2C-4709-A927-DF6FE94F2117}" type="presParOf" srcId="{B3063ABA-7234-42A4-B43E-04DF0DF60DA8}" destId="{35A25900-B53B-43E0-A4C2-082C2B04AFF1}" srcOrd="2" destOrd="0" presId="urn:microsoft.com/office/officeart/2005/8/layout/vList2"/>
    <dgm:cxn modelId="{C7B1E15F-043D-4D03-A60C-B22BCEAE2B5D}" type="presParOf" srcId="{B3063ABA-7234-42A4-B43E-04DF0DF60DA8}" destId="{1419D456-EE82-4D38-9BA1-4656014C76E4}" srcOrd="3" destOrd="0" presId="urn:microsoft.com/office/officeart/2005/8/layout/vList2"/>
    <dgm:cxn modelId="{8B326BBE-FBED-4D68-AE6C-DEA4AB7391C2}" type="presParOf" srcId="{B3063ABA-7234-42A4-B43E-04DF0DF60DA8}" destId="{CE6096F8-1C6A-4CEA-92B0-F5F9584980F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82E89A-205B-4ACD-AE8C-6ACEDF7C067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2E9232-AEA9-4C8C-A6CD-AAD64D5611F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3200" b="1" i="0" dirty="0">
              <a:latin typeface="Sf orson "/>
            </a:rPr>
            <a:t>Controla el gasto energético </a:t>
          </a:r>
          <a:endParaRPr lang="en-US" sz="3200" dirty="0">
            <a:latin typeface="Sf orson "/>
          </a:endParaRPr>
        </a:p>
      </dgm:t>
    </dgm:pt>
    <dgm:pt modelId="{21FC06BF-8F5E-4A2A-B236-627A00EC3B8D}" type="parTrans" cxnId="{B2D14C46-7D7D-46C1-BC81-562E648A3404}">
      <dgm:prSet/>
      <dgm:spPr/>
      <dgm:t>
        <a:bodyPr/>
        <a:lstStyle/>
        <a:p>
          <a:endParaRPr lang="en-US"/>
        </a:p>
      </dgm:t>
    </dgm:pt>
    <dgm:pt modelId="{8FE34F68-67B1-411E-89B4-870B1DD14B50}" type="sibTrans" cxnId="{B2D14C46-7D7D-46C1-BC81-562E648A3404}">
      <dgm:prSet/>
      <dgm:spPr/>
      <dgm:t>
        <a:bodyPr/>
        <a:lstStyle/>
        <a:p>
          <a:endParaRPr lang="en-US"/>
        </a:p>
      </dgm:t>
    </dgm:pt>
    <dgm:pt modelId="{99DFB7B5-EAD1-4E80-8AF2-AA9D7995ECD5}">
      <dgm:prSet/>
      <dgm:spPr/>
      <dgm:t>
        <a:bodyPr/>
        <a:lstStyle/>
        <a:p>
          <a:r>
            <a:rPr lang="es-ES" i="0" dirty="0">
              <a:latin typeface="Sf orson "/>
            </a:rPr>
            <a:t>Apaga las luces </a:t>
          </a:r>
          <a:r>
            <a:rPr lang="es-ES" dirty="0">
              <a:latin typeface="Sf orson "/>
            </a:rPr>
            <a:t>y todos los enchufes cuándo no hagas uso de ellos.</a:t>
          </a:r>
          <a:endParaRPr lang="en-US" dirty="0">
            <a:latin typeface="Sf orson "/>
          </a:endParaRPr>
        </a:p>
      </dgm:t>
    </dgm:pt>
    <dgm:pt modelId="{760CD940-A382-4987-B574-524FD46843E8}" type="parTrans" cxnId="{552138AE-0734-4183-BAA3-0A0DE8FEFCBC}">
      <dgm:prSet/>
      <dgm:spPr/>
      <dgm:t>
        <a:bodyPr/>
        <a:lstStyle/>
        <a:p>
          <a:endParaRPr lang="en-US"/>
        </a:p>
      </dgm:t>
    </dgm:pt>
    <dgm:pt modelId="{F5FE0F3A-0534-4A0B-BCB1-ED51765BA900}" type="sibTrans" cxnId="{552138AE-0734-4183-BAA3-0A0DE8FEFCBC}">
      <dgm:prSet/>
      <dgm:spPr/>
      <dgm:t>
        <a:bodyPr/>
        <a:lstStyle/>
        <a:p>
          <a:endParaRPr lang="en-US"/>
        </a:p>
      </dgm:t>
    </dgm:pt>
    <dgm:pt modelId="{F657D2D8-DEE3-4B66-A11C-EF1833D956A2}">
      <dgm:prSet/>
      <dgm:spPr/>
      <dgm:t>
        <a:bodyPr/>
        <a:lstStyle/>
        <a:p>
          <a:r>
            <a:rPr lang="es-ES" dirty="0">
              <a:latin typeface="Sf orson "/>
            </a:rPr>
            <a:t>Usa </a:t>
          </a:r>
          <a:r>
            <a:rPr lang="es-ES" i="0" dirty="0">
              <a:latin typeface="Sf orson "/>
            </a:rPr>
            <a:t>cargadores por energía solar para tus dispositivos electrónicos. </a:t>
          </a:r>
          <a:endParaRPr lang="en-US" dirty="0">
            <a:latin typeface="Sf orson "/>
          </a:endParaRPr>
        </a:p>
      </dgm:t>
    </dgm:pt>
    <dgm:pt modelId="{C7E4295F-A493-461F-A679-9C32FE6AEAF2}" type="parTrans" cxnId="{5A855597-12EC-49BA-B035-96E95F47916C}">
      <dgm:prSet/>
      <dgm:spPr/>
      <dgm:t>
        <a:bodyPr/>
        <a:lstStyle/>
        <a:p>
          <a:endParaRPr lang="en-US"/>
        </a:p>
      </dgm:t>
    </dgm:pt>
    <dgm:pt modelId="{94226C43-FAD7-45F4-B1F1-9513FF3EEC41}" type="sibTrans" cxnId="{5A855597-12EC-49BA-B035-96E95F47916C}">
      <dgm:prSet/>
      <dgm:spPr/>
      <dgm:t>
        <a:bodyPr/>
        <a:lstStyle/>
        <a:p>
          <a:endParaRPr lang="en-US"/>
        </a:p>
      </dgm:t>
    </dgm:pt>
    <dgm:pt modelId="{E912E384-649C-44D7-B405-259FE0EECFB5}">
      <dgm:prSet/>
      <dgm:spPr/>
      <dgm:t>
        <a:bodyPr/>
        <a:lstStyle/>
        <a:p>
          <a:r>
            <a:rPr lang="es-ES">
              <a:latin typeface="Sf orson "/>
            </a:rPr>
            <a:t>No abras continuamente la puerta del frigorífico o del horno.</a:t>
          </a:r>
          <a:endParaRPr lang="en-US">
            <a:latin typeface="Sf orson "/>
          </a:endParaRPr>
        </a:p>
      </dgm:t>
    </dgm:pt>
    <dgm:pt modelId="{735AAEDD-CE88-49E1-A018-A5E7A28E7BCA}" type="parTrans" cxnId="{4F5A673A-2729-4486-AC38-D6534A31CA78}">
      <dgm:prSet/>
      <dgm:spPr/>
      <dgm:t>
        <a:bodyPr/>
        <a:lstStyle/>
        <a:p>
          <a:endParaRPr lang="en-US"/>
        </a:p>
      </dgm:t>
    </dgm:pt>
    <dgm:pt modelId="{6875CB1F-04CA-4861-A782-6D78060C7CCE}" type="sibTrans" cxnId="{4F5A673A-2729-4486-AC38-D6534A31CA78}">
      <dgm:prSet/>
      <dgm:spPr/>
      <dgm:t>
        <a:bodyPr/>
        <a:lstStyle/>
        <a:p>
          <a:endParaRPr lang="en-US"/>
        </a:p>
      </dgm:t>
    </dgm:pt>
    <dgm:pt modelId="{0F5AB514-1E49-4275-9B2F-2B0AAC52C9A2}">
      <dgm:prSet/>
      <dgm:spPr/>
      <dgm:t>
        <a:bodyPr/>
        <a:lstStyle/>
        <a:p>
          <a:r>
            <a:rPr lang="es-ES" i="0">
              <a:latin typeface="Sf orson "/>
            </a:rPr>
            <a:t>Adecúa tu vestimenta a la época del año, evitarás un gasto innecesario de aire acondicionado o calefacción.</a:t>
          </a:r>
          <a:endParaRPr lang="en-US">
            <a:latin typeface="Sf orson "/>
          </a:endParaRPr>
        </a:p>
      </dgm:t>
    </dgm:pt>
    <dgm:pt modelId="{4781DEC6-E9F3-470F-86F1-92D1AF660B72}" type="parTrans" cxnId="{A8386802-035A-4D73-9E1A-FA7D8FE128ED}">
      <dgm:prSet/>
      <dgm:spPr/>
      <dgm:t>
        <a:bodyPr/>
        <a:lstStyle/>
        <a:p>
          <a:endParaRPr lang="en-US"/>
        </a:p>
      </dgm:t>
    </dgm:pt>
    <dgm:pt modelId="{CCC8FE30-0558-428D-B5DE-CE1C0ABF5307}" type="sibTrans" cxnId="{A8386802-035A-4D73-9E1A-FA7D8FE128ED}">
      <dgm:prSet/>
      <dgm:spPr/>
      <dgm:t>
        <a:bodyPr/>
        <a:lstStyle/>
        <a:p>
          <a:endParaRPr lang="en-US"/>
        </a:p>
      </dgm:t>
    </dgm:pt>
    <dgm:pt modelId="{A1B9B059-09AC-4A77-9A44-39A2965768E2}">
      <dgm:prSet/>
      <dgm:spPr/>
      <dgm:t>
        <a:bodyPr/>
        <a:lstStyle/>
        <a:p>
          <a:r>
            <a:rPr lang="es-ES" dirty="0">
              <a:latin typeface="Sf orson "/>
            </a:rPr>
            <a:t>Instala placas solares en tu casa, negocio o comunidad. Y asegúrate que el resto de la energía proviene de fuentes de energía verde o renovables</a:t>
          </a:r>
          <a:endParaRPr lang="en-US" dirty="0">
            <a:latin typeface="Sf orson "/>
          </a:endParaRPr>
        </a:p>
      </dgm:t>
    </dgm:pt>
    <dgm:pt modelId="{798F8D47-CCFE-41D6-9DDC-06016B4C2112}" type="parTrans" cxnId="{C0BE5E08-AD77-4275-BF1F-6FB641EB0313}">
      <dgm:prSet/>
      <dgm:spPr/>
      <dgm:t>
        <a:bodyPr/>
        <a:lstStyle/>
        <a:p>
          <a:endParaRPr lang="en-US"/>
        </a:p>
      </dgm:t>
    </dgm:pt>
    <dgm:pt modelId="{AD01588C-0EA2-4E7C-A822-0E362011D150}" type="sibTrans" cxnId="{C0BE5E08-AD77-4275-BF1F-6FB641EB0313}">
      <dgm:prSet/>
      <dgm:spPr/>
      <dgm:t>
        <a:bodyPr/>
        <a:lstStyle/>
        <a:p>
          <a:endParaRPr lang="en-US"/>
        </a:p>
      </dgm:t>
    </dgm:pt>
    <dgm:pt modelId="{0AB073B5-FC03-48C3-B111-C0B49A1560BF}">
      <dgm:prSet/>
      <dgm:spPr/>
      <dgm:t>
        <a:bodyPr/>
        <a:lstStyle/>
        <a:p>
          <a:r>
            <a:rPr lang="es-ES">
              <a:latin typeface="Sf orson "/>
            </a:rPr>
            <a:t>Fomenta el </a:t>
          </a:r>
          <a:r>
            <a:rPr lang="es-ES" b="1">
              <a:latin typeface="Sf orson "/>
            </a:rPr>
            <a:t>teletrabajo</a:t>
          </a:r>
          <a:r>
            <a:rPr lang="es-ES">
              <a:latin typeface="Sf orson "/>
            </a:rPr>
            <a:t> en tu trabajo</a:t>
          </a:r>
          <a:endParaRPr lang="en-US">
            <a:latin typeface="Sf orson "/>
          </a:endParaRPr>
        </a:p>
      </dgm:t>
    </dgm:pt>
    <dgm:pt modelId="{EF27BCF7-7FC2-4019-AF99-B20AF4956D82}" type="parTrans" cxnId="{D61FC14E-12A7-4E68-AF47-589CB7256585}">
      <dgm:prSet/>
      <dgm:spPr/>
      <dgm:t>
        <a:bodyPr/>
        <a:lstStyle/>
        <a:p>
          <a:endParaRPr lang="en-US"/>
        </a:p>
      </dgm:t>
    </dgm:pt>
    <dgm:pt modelId="{0BF6CE8D-8478-4F0A-893F-0DE4477F616E}" type="sibTrans" cxnId="{D61FC14E-12A7-4E68-AF47-589CB7256585}">
      <dgm:prSet/>
      <dgm:spPr/>
      <dgm:t>
        <a:bodyPr/>
        <a:lstStyle/>
        <a:p>
          <a:endParaRPr lang="en-US"/>
        </a:p>
      </dgm:t>
    </dgm:pt>
    <dgm:pt modelId="{7DC7EE10-60DC-405C-92A0-FED8D31AC74D}">
      <dgm:prSet/>
      <dgm:spPr/>
      <dgm:t>
        <a:bodyPr/>
        <a:lstStyle/>
        <a:p>
          <a:r>
            <a:rPr lang="es-ES" dirty="0">
              <a:latin typeface="Sf orson "/>
            </a:rPr>
            <a:t>Reduce el uso de aviones y sustitúyelo por reuniones virtuales cuando sea posible</a:t>
          </a:r>
          <a:endParaRPr lang="en-US" dirty="0">
            <a:latin typeface="Sf orson "/>
          </a:endParaRPr>
        </a:p>
      </dgm:t>
    </dgm:pt>
    <dgm:pt modelId="{64FCBB7A-89B0-462E-8780-714D53FAA7BC}" type="parTrans" cxnId="{739DFDE6-46FA-4BCF-B15E-DA07DB3E2939}">
      <dgm:prSet/>
      <dgm:spPr/>
      <dgm:t>
        <a:bodyPr/>
        <a:lstStyle/>
        <a:p>
          <a:endParaRPr lang="en-US"/>
        </a:p>
      </dgm:t>
    </dgm:pt>
    <dgm:pt modelId="{2D0E60AA-CEC1-4E8E-B1A4-7C5FC84B7797}" type="sibTrans" cxnId="{739DFDE6-46FA-4BCF-B15E-DA07DB3E2939}">
      <dgm:prSet/>
      <dgm:spPr/>
      <dgm:t>
        <a:bodyPr/>
        <a:lstStyle/>
        <a:p>
          <a:endParaRPr lang="en-US"/>
        </a:p>
      </dgm:t>
    </dgm:pt>
    <dgm:pt modelId="{441681ED-A079-4309-8358-01DDF0CA56CE}">
      <dgm:prSet/>
      <dgm:spPr/>
      <dgm:t>
        <a:bodyPr/>
        <a:lstStyle/>
        <a:p>
          <a:r>
            <a:rPr lang="es-ES" dirty="0">
              <a:latin typeface="Sf orson "/>
            </a:rPr>
            <a:t>Usa transporte público sostenible (tren) frente a coche propio o avión</a:t>
          </a:r>
          <a:endParaRPr lang="en-US" dirty="0">
            <a:latin typeface="Sf orson "/>
          </a:endParaRPr>
        </a:p>
      </dgm:t>
    </dgm:pt>
    <dgm:pt modelId="{695B93EB-9725-47B9-8E51-CC7B6A0CE104}" type="parTrans" cxnId="{1122B8F8-7BC6-4A88-B532-7D18466A1892}">
      <dgm:prSet/>
      <dgm:spPr/>
      <dgm:t>
        <a:bodyPr/>
        <a:lstStyle/>
        <a:p>
          <a:endParaRPr lang="en-US"/>
        </a:p>
      </dgm:t>
    </dgm:pt>
    <dgm:pt modelId="{8ABD8A66-B3D6-4189-800D-57F66E5CC693}" type="sibTrans" cxnId="{1122B8F8-7BC6-4A88-B532-7D18466A1892}">
      <dgm:prSet/>
      <dgm:spPr/>
      <dgm:t>
        <a:bodyPr/>
        <a:lstStyle/>
        <a:p>
          <a:endParaRPr lang="en-US"/>
        </a:p>
      </dgm:t>
    </dgm:pt>
    <dgm:pt modelId="{1D2F70EF-94B4-4A56-A9C7-62A605BF1CD8}">
      <dgm:prSet/>
      <dgm:spPr/>
      <dgm:t>
        <a:bodyPr/>
        <a:lstStyle/>
        <a:p>
          <a:r>
            <a:rPr lang="es-ES" dirty="0">
              <a:latin typeface="Sf orson "/>
            </a:rPr>
            <a:t>Comparte tu coche para los desplazamientos en que sea posible.</a:t>
          </a:r>
          <a:endParaRPr lang="en-US" dirty="0">
            <a:latin typeface="Sf orson "/>
          </a:endParaRPr>
        </a:p>
      </dgm:t>
    </dgm:pt>
    <dgm:pt modelId="{9EF7F72E-9255-4CB4-85B9-29A3C6C6BC67}" type="parTrans" cxnId="{1756FC19-E1CF-45C0-BF89-1B0E2242097F}">
      <dgm:prSet/>
      <dgm:spPr/>
      <dgm:t>
        <a:bodyPr/>
        <a:lstStyle/>
        <a:p>
          <a:endParaRPr lang="en-US"/>
        </a:p>
      </dgm:t>
    </dgm:pt>
    <dgm:pt modelId="{BADF717D-E16D-474F-A53A-0BA6661F25AB}" type="sibTrans" cxnId="{1756FC19-E1CF-45C0-BF89-1B0E2242097F}">
      <dgm:prSet/>
      <dgm:spPr/>
      <dgm:t>
        <a:bodyPr/>
        <a:lstStyle/>
        <a:p>
          <a:endParaRPr lang="en-US"/>
        </a:p>
      </dgm:t>
    </dgm:pt>
    <dgm:pt modelId="{09E5D4E2-FCDB-4F02-A9AA-745E83D113EC}" type="pres">
      <dgm:prSet presAssocID="{2982E89A-205B-4ACD-AE8C-6ACEDF7C0672}" presName="Name0" presStyleCnt="0">
        <dgm:presLayoutVars>
          <dgm:dir/>
          <dgm:animLvl val="lvl"/>
          <dgm:resizeHandles val="exact"/>
        </dgm:presLayoutVars>
      </dgm:prSet>
      <dgm:spPr/>
    </dgm:pt>
    <dgm:pt modelId="{36B0EAA0-6B5F-4CD3-86BD-840EABAFF8E1}" type="pres">
      <dgm:prSet presAssocID="{C72E9232-AEA9-4C8C-A6CD-AAD64D5611FB}" presName="linNode" presStyleCnt="0"/>
      <dgm:spPr/>
    </dgm:pt>
    <dgm:pt modelId="{83FECC07-F6A3-409B-B99F-9AB8808B8179}" type="pres">
      <dgm:prSet presAssocID="{C72E9232-AEA9-4C8C-A6CD-AAD64D5611FB}" presName="parentText" presStyleLbl="node1" presStyleIdx="0" presStyleCnt="1" custScaleX="57955" custScaleY="75311" custLinFactNeighborX="-2117" custLinFactNeighborY="-181">
        <dgm:presLayoutVars>
          <dgm:chMax val="1"/>
          <dgm:bulletEnabled val="1"/>
        </dgm:presLayoutVars>
      </dgm:prSet>
      <dgm:spPr/>
    </dgm:pt>
    <dgm:pt modelId="{80626D76-50B8-42BA-A850-7D039624BD1C}" type="pres">
      <dgm:prSet presAssocID="{C72E9232-AEA9-4C8C-A6CD-AAD64D5611FB}" presName="descendantText" presStyleLbl="alignAccFollowNode1" presStyleIdx="0" presStyleCnt="1" custScaleX="105631">
        <dgm:presLayoutVars>
          <dgm:bulletEnabled val="1"/>
        </dgm:presLayoutVars>
      </dgm:prSet>
      <dgm:spPr/>
    </dgm:pt>
  </dgm:ptLst>
  <dgm:cxnLst>
    <dgm:cxn modelId="{A8386802-035A-4D73-9E1A-FA7D8FE128ED}" srcId="{C72E9232-AEA9-4C8C-A6CD-AAD64D5611FB}" destId="{0F5AB514-1E49-4275-9B2F-2B0AAC52C9A2}" srcOrd="3" destOrd="0" parTransId="{4781DEC6-E9F3-470F-86F1-92D1AF660B72}" sibTransId="{CCC8FE30-0558-428D-B5DE-CE1C0ABF5307}"/>
    <dgm:cxn modelId="{C0BE5E08-AD77-4275-BF1F-6FB641EB0313}" srcId="{C72E9232-AEA9-4C8C-A6CD-AAD64D5611FB}" destId="{A1B9B059-09AC-4A77-9A44-39A2965768E2}" srcOrd="4" destOrd="0" parTransId="{798F8D47-CCFE-41D6-9DDC-06016B4C2112}" sibTransId="{AD01588C-0EA2-4E7C-A822-0E362011D150}"/>
    <dgm:cxn modelId="{A83CE60D-BCF3-4188-A55C-DB1874E8C688}" type="presOf" srcId="{0AB073B5-FC03-48C3-B111-C0B49A1560BF}" destId="{80626D76-50B8-42BA-A850-7D039624BD1C}" srcOrd="0" destOrd="5" presId="urn:microsoft.com/office/officeart/2005/8/layout/vList5"/>
    <dgm:cxn modelId="{1756FC19-E1CF-45C0-BF89-1B0E2242097F}" srcId="{C72E9232-AEA9-4C8C-A6CD-AAD64D5611FB}" destId="{1D2F70EF-94B4-4A56-A9C7-62A605BF1CD8}" srcOrd="8" destOrd="0" parTransId="{9EF7F72E-9255-4CB4-85B9-29A3C6C6BC67}" sibTransId="{BADF717D-E16D-474F-A53A-0BA6661F25AB}"/>
    <dgm:cxn modelId="{88BC4D22-8E7F-487D-94CB-55556E961BB8}" type="presOf" srcId="{1D2F70EF-94B4-4A56-A9C7-62A605BF1CD8}" destId="{80626D76-50B8-42BA-A850-7D039624BD1C}" srcOrd="0" destOrd="8" presId="urn:microsoft.com/office/officeart/2005/8/layout/vList5"/>
    <dgm:cxn modelId="{4F5A673A-2729-4486-AC38-D6534A31CA78}" srcId="{C72E9232-AEA9-4C8C-A6CD-AAD64D5611FB}" destId="{E912E384-649C-44D7-B405-259FE0EECFB5}" srcOrd="2" destOrd="0" parTransId="{735AAEDD-CE88-49E1-A018-A5E7A28E7BCA}" sibTransId="{6875CB1F-04CA-4861-A782-6D78060C7CCE}"/>
    <dgm:cxn modelId="{0693A23E-EF16-4927-B1F2-239129AED5D3}" type="presOf" srcId="{441681ED-A079-4309-8358-01DDF0CA56CE}" destId="{80626D76-50B8-42BA-A850-7D039624BD1C}" srcOrd="0" destOrd="7" presId="urn:microsoft.com/office/officeart/2005/8/layout/vList5"/>
    <dgm:cxn modelId="{B08F3A60-CE16-42C8-9F10-71122BF61D50}" type="presOf" srcId="{F657D2D8-DEE3-4B66-A11C-EF1833D956A2}" destId="{80626D76-50B8-42BA-A850-7D039624BD1C}" srcOrd="0" destOrd="1" presId="urn:microsoft.com/office/officeart/2005/8/layout/vList5"/>
    <dgm:cxn modelId="{B2D14C46-7D7D-46C1-BC81-562E648A3404}" srcId="{2982E89A-205B-4ACD-AE8C-6ACEDF7C0672}" destId="{C72E9232-AEA9-4C8C-A6CD-AAD64D5611FB}" srcOrd="0" destOrd="0" parTransId="{21FC06BF-8F5E-4A2A-B236-627A00EC3B8D}" sibTransId="{8FE34F68-67B1-411E-89B4-870B1DD14B50}"/>
    <dgm:cxn modelId="{7544BB46-12DD-4D82-BC5F-63C341EB42E4}" type="presOf" srcId="{A1B9B059-09AC-4A77-9A44-39A2965768E2}" destId="{80626D76-50B8-42BA-A850-7D039624BD1C}" srcOrd="0" destOrd="4" presId="urn:microsoft.com/office/officeart/2005/8/layout/vList5"/>
    <dgm:cxn modelId="{EC949567-7799-4C7A-BB5C-17FF10C006D0}" type="presOf" srcId="{7DC7EE10-60DC-405C-92A0-FED8D31AC74D}" destId="{80626D76-50B8-42BA-A850-7D039624BD1C}" srcOrd="0" destOrd="6" presId="urn:microsoft.com/office/officeart/2005/8/layout/vList5"/>
    <dgm:cxn modelId="{D61FC14E-12A7-4E68-AF47-589CB7256585}" srcId="{C72E9232-AEA9-4C8C-A6CD-AAD64D5611FB}" destId="{0AB073B5-FC03-48C3-B111-C0B49A1560BF}" srcOrd="5" destOrd="0" parTransId="{EF27BCF7-7FC2-4019-AF99-B20AF4956D82}" sibTransId="{0BF6CE8D-8478-4F0A-893F-0DE4477F616E}"/>
    <dgm:cxn modelId="{A25B1670-6E60-4943-A7B5-E86CA31CECE5}" type="presOf" srcId="{0F5AB514-1E49-4275-9B2F-2B0AAC52C9A2}" destId="{80626D76-50B8-42BA-A850-7D039624BD1C}" srcOrd="0" destOrd="3" presId="urn:microsoft.com/office/officeart/2005/8/layout/vList5"/>
    <dgm:cxn modelId="{A635B97E-A5F3-4BA1-93FC-9C2C8896F608}" type="presOf" srcId="{E912E384-649C-44D7-B405-259FE0EECFB5}" destId="{80626D76-50B8-42BA-A850-7D039624BD1C}" srcOrd="0" destOrd="2" presId="urn:microsoft.com/office/officeart/2005/8/layout/vList5"/>
    <dgm:cxn modelId="{5A855597-12EC-49BA-B035-96E95F47916C}" srcId="{C72E9232-AEA9-4C8C-A6CD-AAD64D5611FB}" destId="{F657D2D8-DEE3-4B66-A11C-EF1833D956A2}" srcOrd="1" destOrd="0" parTransId="{C7E4295F-A493-461F-A679-9C32FE6AEAF2}" sibTransId="{94226C43-FAD7-45F4-B1F1-9513FF3EEC41}"/>
    <dgm:cxn modelId="{552138AE-0734-4183-BAA3-0A0DE8FEFCBC}" srcId="{C72E9232-AEA9-4C8C-A6CD-AAD64D5611FB}" destId="{99DFB7B5-EAD1-4E80-8AF2-AA9D7995ECD5}" srcOrd="0" destOrd="0" parTransId="{760CD940-A382-4987-B574-524FD46843E8}" sibTransId="{F5FE0F3A-0534-4A0B-BCB1-ED51765BA900}"/>
    <dgm:cxn modelId="{95EAA7DF-8612-4257-93CC-147B2379E1CD}" type="presOf" srcId="{C72E9232-AEA9-4C8C-A6CD-AAD64D5611FB}" destId="{83FECC07-F6A3-409B-B99F-9AB8808B8179}" srcOrd="0" destOrd="0" presId="urn:microsoft.com/office/officeart/2005/8/layout/vList5"/>
    <dgm:cxn modelId="{F3DF57E2-0A0F-45E8-B5F8-3D1D78F5E0D0}" type="presOf" srcId="{99DFB7B5-EAD1-4E80-8AF2-AA9D7995ECD5}" destId="{80626D76-50B8-42BA-A850-7D039624BD1C}" srcOrd="0" destOrd="0" presId="urn:microsoft.com/office/officeart/2005/8/layout/vList5"/>
    <dgm:cxn modelId="{739DFDE6-46FA-4BCF-B15E-DA07DB3E2939}" srcId="{C72E9232-AEA9-4C8C-A6CD-AAD64D5611FB}" destId="{7DC7EE10-60DC-405C-92A0-FED8D31AC74D}" srcOrd="6" destOrd="0" parTransId="{64FCBB7A-89B0-462E-8780-714D53FAA7BC}" sibTransId="{2D0E60AA-CEC1-4E8E-B1A4-7C5FC84B7797}"/>
    <dgm:cxn modelId="{2A8D70EA-9E29-4C94-8DD9-C34EED527DBB}" type="presOf" srcId="{2982E89A-205B-4ACD-AE8C-6ACEDF7C0672}" destId="{09E5D4E2-FCDB-4F02-A9AA-745E83D113EC}" srcOrd="0" destOrd="0" presId="urn:microsoft.com/office/officeart/2005/8/layout/vList5"/>
    <dgm:cxn modelId="{1122B8F8-7BC6-4A88-B532-7D18466A1892}" srcId="{C72E9232-AEA9-4C8C-A6CD-AAD64D5611FB}" destId="{441681ED-A079-4309-8358-01DDF0CA56CE}" srcOrd="7" destOrd="0" parTransId="{695B93EB-9725-47B9-8E51-CC7B6A0CE104}" sibTransId="{8ABD8A66-B3D6-4189-800D-57F66E5CC693}"/>
    <dgm:cxn modelId="{C381BE8F-6501-4B1F-9CCB-19632B4A9757}" type="presParOf" srcId="{09E5D4E2-FCDB-4F02-A9AA-745E83D113EC}" destId="{36B0EAA0-6B5F-4CD3-86BD-840EABAFF8E1}" srcOrd="0" destOrd="0" presId="urn:microsoft.com/office/officeart/2005/8/layout/vList5"/>
    <dgm:cxn modelId="{FECE1F6A-F574-4C0A-9E16-8C3AE1BC5387}" type="presParOf" srcId="{36B0EAA0-6B5F-4CD3-86BD-840EABAFF8E1}" destId="{83FECC07-F6A3-409B-B99F-9AB8808B8179}" srcOrd="0" destOrd="0" presId="urn:microsoft.com/office/officeart/2005/8/layout/vList5"/>
    <dgm:cxn modelId="{40DA03F7-F383-45E3-B717-5929BBF1EA61}" type="presParOf" srcId="{36B0EAA0-6B5F-4CD3-86BD-840EABAFF8E1}" destId="{80626D76-50B8-42BA-A850-7D039624BD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BD164-FD56-4ACF-A196-AC6052F6123F}">
      <dsp:nvSpPr>
        <dsp:cNvPr id="0" name=""/>
        <dsp:cNvSpPr/>
      </dsp:nvSpPr>
      <dsp:spPr>
        <a:xfrm>
          <a:off x="0" y="8208"/>
          <a:ext cx="4602581" cy="117936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latin typeface="Sf orson "/>
            </a:rPr>
            <a:t>Las </a:t>
          </a:r>
          <a:r>
            <a:rPr lang="en-US" sz="1900" b="0" i="0" kern="1200" dirty="0" err="1">
              <a:latin typeface="Sf orson "/>
            </a:rPr>
            <a:t>pilas</a:t>
          </a:r>
          <a:r>
            <a:rPr lang="en-US" sz="1900" b="0" i="0" kern="1200" dirty="0">
              <a:latin typeface="Sf orson "/>
            </a:rPr>
            <a:t> </a:t>
          </a:r>
          <a:r>
            <a:rPr lang="en-US" sz="1900" b="0" i="0" kern="1200" dirty="0" err="1">
              <a:latin typeface="Sf orson "/>
            </a:rPr>
            <a:t>contienen</a:t>
          </a:r>
          <a:r>
            <a:rPr lang="en-US" sz="1900" b="0" i="0" kern="1200" dirty="0">
              <a:latin typeface="Sf orson "/>
            </a:rPr>
            <a:t> </a:t>
          </a:r>
          <a:r>
            <a:rPr lang="en-US" sz="1900" kern="1200" dirty="0">
              <a:latin typeface="Sf orson "/>
            </a:rPr>
            <a:t>zinc, </a:t>
          </a:r>
          <a:r>
            <a:rPr lang="en-US" sz="1900" kern="1200" dirty="0" err="1">
              <a:latin typeface="Sf orson "/>
            </a:rPr>
            <a:t>carbón</a:t>
          </a:r>
          <a:r>
            <a:rPr lang="en-US" sz="1900" kern="1200" dirty="0">
              <a:latin typeface="Sf orson "/>
            </a:rPr>
            <a:t>, </a:t>
          </a:r>
          <a:r>
            <a:rPr lang="en-US" sz="1900" kern="1200" dirty="0" err="1">
              <a:latin typeface="Sf orson "/>
            </a:rPr>
            <a:t>alcalinas</a:t>
          </a:r>
          <a:r>
            <a:rPr lang="en-US" sz="1900" kern="1200" dirty="0">
              <a:latin typeface="Sf orson "/>
            </a:rPr>
            <a:t>, </a:t>
          </a:r>
          <a:r>
            <a:rPr lang="en-US" sz="1900" kern="1200" dirty="0" err="1">
              <a:latin typeface="Sf orson "/>
            </a:rPr>
            <a:t>níquel-cadmio</a:t>
          </a:r>
          <a:r>
            <a:rPr lang="en-US" sz="1900" kern="1200" dirty="0">
              <a:latin typeface="Sf orson "/>
            </a:rPr>
            <a:t>, </a:t>
          </a:r>
          <a:r>
            <a:rPr lang="en-US" sz="1900" kern="1200" dirty="0" err="1">
              <a:latin typeface="Sf orson "/>
            </a:rPr>
            <a:t>litio</a:t>
          </a:r>
          <a:r>
            <a:rPr lang="en-US" sz="1900" kern="1200" dirty="0">
              <a:latin typeface="Sf orson "/>
            </a:rPr>
            <a:t> y </a:t>
          </a:r>
          <a:r>
            <a:rPr lang="en-US" sz="1900" kern="1200" dirty="0" err="1">
              <a:latin typeface="Sf orson "/>
            </a:rPr>
            <a:t>plomo</a:t>
          </a:r>
          <a:r>
            <a:rPr lang="en-US" sz="1900" kern="1200" dirty="0">
              <a:latin typeface="Sf orson "/>
            </a:rPr>
            <a:t>. </a:t>
          </a:r>
        </a:p>
      </dsp:txBody>
      <dsp:txXfrm>
        <a:off x="57572" y="65780"/>
        <a:ext cx="4487437" cy="1064216"/>
      </dsp:txXfrm>
    </dsp:sp>
    <dsp:sp modelId="{35A25900-B53B-43E0-A4C2-082C2B04AFF1}">
      <dsp:nvSpPr>
        <dsp:cNvPr id="0" name=""/>
        <dsp:cNvSpPr/>
      </dsp:nvSpPr>
      <dsp:spPr>
        <a:xfrm>
          <a:off x="0" y="1369008"/>
          <a:ext cx="4602581" cy="117936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0" kern="1200" dirty="0">
              <a:latin typeface="Sf orson "/>
            </a:rPr>
            <a:t>Es uno de los </a:t>
          </a:r>
          <a:r>
            <a:rPr lang="en-US" sz="1900" i="0" kern="1200" dirty="0" err="1">
              <a:latin typeface="Sf orson "/>
            </a:rPr>
            <a:t>desechos</a:t>
          </a:r>
          <a:r>
            <a:rPr lang="en-US" sz="1900" i="0" kern="1200" dirty="0">
              <a:latin typeface="Sf orson "/>
            </a:rPr>
            <a:t> </a:t>
          </a:r>
          <a:r>
            <a:rPr lang="en-US" sz="1900" i="0" kern="1200" dirty="0" err="1">
              <a:latin typeface="Sf orson "/>
            </a:rPr>
            <a:t>más</a:t>
          </a:r>
          <a:r>
            <a:rPr lang="en-US" sz="1900" i="0" kern="1200" dirty="0">
              <a:latin typeface="Sf orson "/>
            </a:rPr>
            <a:t> </a:t>
          </a:r>
          <a:r>
            <a:rPr lang="en-US" sz="1900" i="0" kern="1200" dirty="0" err="1">
              <a:latin typeface="Sf orson "/>
            </a:rPr>
            <a:t>contaminantes</a:t>
          </a:r>
          <a:r>
            <a:rPr lang="en-US" sz="1900" i="0" kern="1200" dirty="0">
              <a:latin typeface="Sf orson "/>
            </a:rPr>
            <a:t> y </a:t>
          </a:r>
          <a:r>
            <a:rPr lang="en-US" sz="1900" i="0" kern="1200" dirty="0" err="1">
              <a:latin typeface="Sf orson "/>
            </a:rPr>
            <a:t>peligrosos</a:t>
          </a:r>
          <a:r>
            <a:rPr lang="en-US" sz="1900" i="0" kern="1200" dirty="0">
              <a:latin typeface="Sf orson "/>
            </a:rPr>
            <a:t> para la </a:t>
          </a:r>
          <a:r>
            <a:rPr lang="en-US" sz="1900" i="0" kern="1200" dirty="0" err="1">
              <a:latin typeface="Sf orson "/>
            </a:rPr>
            <a:t>salud</a:t>
          </a:r>
          <a:r>
            <a:rPr lang="en-US" sz="1900" i="0" kern="1200" dirty="0">
              <a:latin typeface="Sf orson "/>
            </a:rPr>
            <a:t> del ser </a:t>
          </a:r>
          <a:r>
            <a:rPr lang="en-US" sz="1900" i="0" kern="1200" dirty="0" err="1">
              <a:latin typeface="Sf orson "/>
            </a:rPr>
            <a:t>humano</a:t>
          </a:r>
          <a:r>
            <a:rPr lang="en-US" sz="1900" i="0" kern="1200" dirty="0">
              <a:latin typeface="Sf orson "/>
            </a:rPr>
            <a:t> </a:t>
          </a:r>
          <a:r>
            <a:rPr lang="en-US" sz="1900" i="0" kern="1200" dirty="0" err="1">
              <a:latin typeface="Sf orson "/>
            </a:rPr>
            <a:t>si</a:t>
          </a:r>
          <a:r>
            <a:rPr lang="en-US" sz="1900" i="0" kern="1200" dirty="0">
              <a:latin typeface="Sf orson "/>
            </a:rPr>
            <a:t> no se </a:t>
          </a:r>
          <a:r>
            <a:rPr lang="en-US" sz="1900" i="0" kern="1200" dirty="0" err="1">
              <a:latin typeface="Sf orson "/>
            </a:rPr>
            <a:t>gestiona</a:t>
          </a:r>
          <a:r>
            <a:rPr lang="en-US" sz="1900" i="0" kern="1200" dirty="0">
              <a:latin typeface="Sf orson "/>
            </a:rPr>
            <a:t> </a:t>
          </a:r>
          <a:r>
            <a:rPr lang="en-US" sz="1900" i="0" kern="1200" dirty="0" err="1">
              <a:latin typeface="Sf orson "/>
            </a:rPr>
            <a:t>adecuadamente</a:t>
          </a:r>
          <a:r>
            <a:rPr lang="en-US" sz="1900" i="0" kern="1200" dirty="0">
              <a:latin typeface="Sf orson "/>
            </a:rPr>
            <a:t>.</a:t>
          </a:r>
          <a:endParaRPr lang="en-US" sz="1900" kern="1200" dirty="0">
            <a:latin typeface="Sf orson "/>
          </a:endParaRPr>
        </a:p>
      </dsp:txBody>
      <dsp:txXfrm>
        <a:off x="57572" y="1426580"/>
        <a:ext cx="4487437" cy="1064216"/>
      </dsp:txXfrm>
    </dsp:sp>
    <dsp:sp modelId="{CE6096F8-1C6A-4CEA-92B0-F5F9584980F2}">
      <dsp:nvSpPr>
        <dsp:cNvPr id="0" name=""/>
        <dsp:cNvSpPr/>
      </dsp:nvSpPr>
      <dsp:spPr>
        <a:xfrm>
          <a:off x="0" y="2729808"/>
          <a:ext cx="4602581" cy="117936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Sf orson "/>
            </a:rPr>
            <a:t>L</a:t>
          </a:r>
          <a:r>
            <a:rPr lang="en-US" sz="1900" b="0" i="0" kern="1200" dirty="0">
              <a:latin typeface="Sf orson "/>
            </a:rPr>
            <a:t>as </a:t>
          </a:r>
          <a:r>
            <a:rPr lang="en-US" sz="1900" b="0" i="0" kern="1200" dirty="0" err="1">
              <a:latin typeface="Sf orson "/>
            </a:rPr>
            <a:t>pilas</a:t>
          </a:r>
          <a:r>
            <a:rPr lang="en-US" sz="1900" b="0" i="0" kern="1200" dirty="0">
              <a:latin typeface="Sf orson "/>
            </a:rPr>
            <a:t> </a:t>
          </a:r>
          <a:r>
            <a:rPr lang="en-US" sz="1900" b="0" i="0" kern="1200" dirty="0" err="1">
              <a:latin typeface="Sf orson "/>
            </a:rPr>
            <a:t>tardan</a:t>
          </a:r>
          <a:r>
            <a:rPr lang="en-US" sz="1900" b="0" i="0" kern="1200" dirty="0">
              <a:latin typeface="Sf orson "/>
            </a:rPr>
            <a:t> </a:t>
          </a:r>
          <a:r>
            <a:rPr lang="en-US" sz="1900" b="0" i="0" kern="1200" dirty="0" err="1">
              <a:latin typeface="Sf orson "/>
            </a:rPr>
            <a:t>más</a:t>
          </a:r>
          <a:r>
            <a:rPr lang="en-US" sz="1900" b="0" i="0" kern="1200" dirty="0">
              <a:latin typeface="Sf orson "/>
            </a:rPr>
            <a:t> de </a:t>
          </a:r>
          <a:r>
            <a:rPr lang="en-US" sz="1900" b="1" i="0" kern="1200" dirty="0">
              <a:latin typeface="Sf orson "/>
            </a:rPr>
            <a:t>mil </a:t>
          </a:r>
          <a:r>
            <a:rPr lang="en-US" sz="1900" b="1" i="0" kern="1200" dirty="0" err="1">
              <a:latin typeface="Sf orson "/>
            </a:rPr>
            <a:t>años</a:t>
          </a:r>
          <a:r>
            <a:rPr lang="en-US" sz="1900" b="1" i="0" kern="1200" dirty="0">
              <a:latin typeface="Sf orson "/>
            </a:rPr>
            <a:t> </a:t>
          </a:r>
          <a:r>
            <a:rPr lang="en-US" sz="1900" b="0" i="0" kern="1200" dirty="0" err="1">
              <a:latin typeface="Sf orson "/>
            </a:rPr>
            <a:t>en</a:t>
          </a:r>
          <a:r>
            <a:rPr lang="en-US" sz="1900" kern="1200" dirty="0">
              <a:latin typeface="Sf orson "/>
            </a:rPr>
            <a:t> </a:t>
          </a:r>
          <a:r>
            <a:rPr lang="en-US" sz="1900" b="0" i="0" kern="1200" dirty="0" err="1">
              <a:latin typeface="Sf orson "/>
            </a:rPr>
            <a:t>biodegradarse</a:t>
          </a:r>
          <a:endParaRPr lang="en-US" sz="1900" kern="1200" dirty="0">
            <a:latin typeface="Sf orson "/>
          </a:endParaRPr>
        </a:p>
      </dsp:txBody>
      <dsp:txXfrm>
        <a:off x="57572" y="2787380"/>
        <a:ext cx="4487437" cy="1064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26D76-50B8-42BA-A850-7D039624BD1C}">
      <dsp:nvSpPr>
        <dsp:cNvPr id="0" name=""/>
        <dsp:cNvSpPr/>
      </dsp:nvSpPr>
      <dsp:spPr>
        <a:xfrm rot="5400000">
          <a:off x="4560674" y="-1148006"/>
          <a:ext cx="4062650" cy="737432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i="0" kern="1200" dirty="0">
              <a:latin typeface="Sf orson "/>
            </a:rPr>
            <a:t>Apaga las luces </a:t>
          </a:r>
          <a:r>
            <a:rPr lang="es-ES" sz="1800" kern="1200" dirty="0">
              <a:latin typeface="Sf orson "/>
            </a:rPr>
            <a:t>y todos los enchufes cuándo no hagas uso de ellos.</a:t>
          </a:r>
          <a:endParaRPr lang="en-US" sz="1800" kern="1200" dirty="0">
            <a:latin typeface="Sf orson 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Sf orson "/>
            </a:rPr>
            <a:t>Usa </a:t>
          </a:r>
          <a:r>
            <a:rPr lang="es-ES" sz="1800" i="0" kern="1200" dirty="0">
              <a:latin typeface="Sf orson "/>
            </a:rPr>
            <a:t>cargadores por energía solar para tus dispositivos electrónicos. </a:t>
          </a:r>
          <a:endParaRPr lang="en-US" sz="1800" kern="1200" dirty="0">
            <a:latin typeface="Sf orson 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>
              <a:latin typeface="Sf orson "/>
            </a:rPr>
            <a:t>No abras continuamente la puerta del frigorífico o del horno.</a:t>
          </a:r>
          <a:endParaRPr lang="en-US" sz="1800" kern="1200">
            <a:latin typeface="Sf orson 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i="0" kern="1200">
              <a:latin typeface="Sf orson "/>
            </a:rPr>
            <a:t>Adecúa tu vestimenta a la época del año, evitarás un gasto innecesario de aire acondicionado o calefacción.</a:t>
          </a:r>
          <a:endParaRPr lang="en-US" sz="1800" kern="1200">
            <a:latin typeface="Sf orson 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Sf orson "/>
            </a:rPr>
            <a:t>Instala placas solares en tu casa, negocio o comunidad. Y asegúrate que el resto de la energía proviene de fuentes de energía verde o renovables</a:t>
          </a:r>
          <a:endParaRPr lang="en-US" sz="1800" kern="1200" dirty="0">
            <a:latin typeface="Sf orson 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>
              <a:latin typeface="Sf orson "/>
            </a:rPr>
            <a:t>Fomenta el </a:t>
          </a:r>
          <a:r>
            <a:rPr lang="es-ES" sz="1800" b="1" kern="1200">
              <a:latin typeface="Sf orson "/>
            </a:rPr>
            <a:t>teletrabajo</a:t>
          </a:r>
          <a:r>
            <a:rPr lang="es-ES" sz="1800" kern="1200">
              <a:latin typeface="Sf orson "/>
            </a:rPr>
            <a:t> en tu trabajo</a:t>
          </a:r>
          <a:endParaRPr lang="en-US" sz="1800" kern="1200">
            <a:latin typeface="Sf orson 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Sf orson "/>
            </a:rPr>
            <a:t>Reduce el uso de aviones y sustitúyelo por reuniones virtuales cuando sea posible</a:t>
          </a:r>
          <a:endParaRPr lang="en-US" sz="1800" kern="1200" dirty="0">
            <a:latin typeface="Sf orson 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Sf orson "/>
            </a:rPr>
            <a:t>Usa transporte público sostenible (tren) frente a coche propio o avión</a:t>
          </a:r>
          <a:endParaRPr lang="en-US" sz="1800" kern="1200" dirty="0">
            <a:latin typeface="Sf orson 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Sf orson "/>
            </a:rPr>
            <a:t>Comparte tu coche para los desplazamientos en que sea posible.</a:t>
          </a:r>
          <a:endParaRPr lang="en-US" sz="1800" kern="1200" dirty="0">
            <a:latin typeface="Sf orson "/>
          </a:endParaRPr>
        </a:p>
      </dsp:txBody>
      <dsp:txXfrm rot="-5400000">
        <a:off x="2904837" y="706153"/>
        <a:ext cx="7176003" cy="3666006"/>
      </dsp:txXfrm>
    </dsp:sp>
    <dsp:sp modelId="{83FECC07-F6A3-409B-B99F-9AB8808B8179}">
      <dsp:nvSpPr>
        <dsp:cNvPr id="0" name=""/>
        <dsp:cNvSpPr/>
      </dsp:nvSpPr>
      <dsp:spPr>
        <a:xfrm>
          <a:off x="481191" y="617700"/>
          <a:ext cx="2275853" cy="3824528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i="0" kern="1200" dirty="0">
              <a:latin typeface="Sf orson "/>
            </a:rPr>
            <a:t>Controla el gasto energético </a:t>
          </a:r>
          <a:endParaRPr lang="en-US" sz="3200" kern="1200" dirty="0">
            <a:latin typeface="Sf orson "/>
          </a:endParaRPr>
        </a:p>
      </dsp:txBody>
      <dsp:txXfrm>
        <a:off x="592289" y="728798"/>
        <a:ext cx="2053657" cy="3602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31507E-7728-E3C1-8405-F1B55C4A4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34E80C-EAC4-3F37-1879-067C6558A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B818D4-0375-28B0-8212-B64AAD0F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0162FF-50F1-5AF3-175D-F528574A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E3AE39-4D6F-1B76-828F-B11330F8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699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D2EFF-C18A-7ABE-ED48-6A1E4A0BC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33E188F-B090-02CF-B1FA-25CF0D296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F1AB69-61E5-BD01-1C36-BD867FE03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903E59-6657-F270-40C4-11EA24ACD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C29667-3BF3-816C-84A0-70FB265D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235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4C5BF2E-889E-C0AB-13A7-003121A63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AFDD31-62CE-6F2D-16FF-0A509123E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F1FEAC-28D7-3164-9C3B-A9EE8704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00C240-6DAC-57A1-D17E-5DA2ADAE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A4F3EA-B49C-95C2-A422-A09C28E2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82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96964-5BDB-4CFB-73E8-3C1459D3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56392-9A3F-D964-0BB6-B171C289A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DBC487-92CC-48CF-CF97-03E82CFB9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F86B59-8B48-FEF9-7C97-713FCB8E9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2D398D-AB36-1864-9BF1-845FB37D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43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CC24C-272C-AAFC-49FA-62061A1B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05F6C8-F36F-37BA-717B-75FE9A38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2C19F-003D-7803-8423-720BB7316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63FF97-908E-8EA4-BE69-D902A9BF8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6F9CBA-3AA9-617C-E72C-294D125C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395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8C07C-CDE2-9B0D-9040-6ED27C4B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8D758C-D697-30C8-C23B-63F020856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D0950E-D6D1-658D-02EE-67E059AA0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E27A15-8221-EB55-7D4B-D6087BC0B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D00E6E-99C6-234F-9866-E7D635908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DB3A7F-F43D-BA25-96CD-79548EAE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84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878B0B-9FFB-DC65-606D-47EA1AEDA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26C58E-B747-CEDF-D41C-7ED6C257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A35BC8-1111-8288-601B-F9FFEAB5C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CFE837C-94F1-4DDA-4630-59238C820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3EF340B-64B1-1287-B4AE-541EE2C37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640DE4-6672-FD43-8838-F3D1F44D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54D4B7-F35A-18EF-B7E2-A75E946F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61A95F-A2B9-49C3-B5B4-E067E6B70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566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699A2E-7245-CA67-DDE2-60BA32ED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C28CE3-D669-25A7-599B-30AF1BAC6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B3FC9B-7E10-55C9-05CA-53B32A6A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F79249-02AB-A64C-0C61-836BAE9B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242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9494B0D-6923-0A3F-F6C6-618C660A1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7589EF-A472-26AA-6E6F-AC72DD96B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2D7546-64D5-05C4-F09C-F94D0CBC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63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1902C-CF54-040E-F15C-966DD7CB2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78F8CF-E8E0-9443-AF09-8F71E5A1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32E0AC-F2F5-5AA6-FE9D-F511B54E0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F1BEEB-1D6C-5FB4-9DEA-10CAC08F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6E11D4-5E9D-9736-8884-89ECD556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4C46DF-E0EE-52DB-4836-C370B18D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002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432B7E-C98D-4968-AB63-9B6CA936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752B11-0009-3158-F50B-152E682A2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C76508-BDD1-666E-ABC4-982DA1295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1A23C7-9F45-895F-56DB-5A3BC8B0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5F5AB8-0DC5-4217-7E48-D77FD7CB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2DE356-9C17-D82E-417C-D954570C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11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BC2F18-D7CF-1CE8-50CE-EDCB34BA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5EB1FE-5349-EBFE-DE91-28B70FE50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D00694-B966-D2B3-9346-19B9450EB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29E6-F087-4B6B-BEAC-F6389888F3EF}" type="datetimeFigureOut">
              <a:rPr lang="es-ES" smtClean="0"/>
              <a:t>20/02/2023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FE6D2B-4FAE-415E-26C1-EB11A5062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74178E-53CC-3842-A5C4-0D80CCA28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AD5A9-9155-46C7-8BA2-BA2E81B32A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75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16.jpeg"/><Relationship Id="rId10" Type="http://schemas.microsoft.com/office/2007/relationships/diagramDrawing" Target="../diagrams/drawing1.xml"/><Relationship Id="rId4" Type="http://schemas.openxmlformats.org/officeDocument/2006/relationships/image" Target="../media/image15.sv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ndacionsomosnaturaleza.co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cologistasenaccion.org/" TargetMode="External"/><Relationship Id="rId5" Type="http://schemas.openxmlformats.org/officeDocument/2006/relationships/hyperlink" Target="http://www.fundacionsavia.com/" TargetMode="External"/><Relationship Id="rId4" Type="http://schemas.openxmlformats.org/officeDocument/2006/relationships/hyperlink" Target="http://www.fundacionsocialuniversal.org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inatural.com/alimentacion-saludable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opaipas.com/2019/08/los-mejores-productos-ecologicos-con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ntrainformacion.es/sobre-el-que-arroja-la-botella-y-esconde-la-man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argascencia.org/e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reciclanet.org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a rama con hojas verdes&#10;&#10;Descripción generada automáticamente">
            <a:extLst>
              <a:ext uri="{FF2B5EF4-FFF2-40B4-BE49-F238E27FC236}">
                <a16:creationId xmlns:a16="http://schemas.microsoft.com/office/drawing/2014/main" id="{741CF071-5708-8C0A-59A8-34582E84D8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5" r="5135"/>
          <a:stretch/>
        </p:blipFill>
        <p:spPr>
          <a:xfrm>
            <a:off x="975139" y="3908978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4" name="Imagen 13" descr="Una flor amarilla&#10;&#10;Descripción generada automáticamente">
            <a:extLst>
              <a:ext uri="{FF2B5EF4-FFF2-40B4-BE49-F238E27FC236}">
                <a16:creationId xmlns:a16="http://schemas.microsoft.com/office/drawing/2014/main" id="{D4BE90D5-E781-3536-D62A-38F85667B9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r="19883"/>
          <a:stretch/>
        </p:blipFill>
        <p:spPr>
          <a:xfrm>
            <a:off x="6196155" y="3908978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0" name="Imagen 9" descr="Un campo con árboles&#10;&#10;Descripción generada automáticamente con confianza media">
            <a:extLst>
              <a:ext uri="{FF2B5EF4-FFF2-40B4-BE49-F238E27FC236}">
                <a16:creationId xmlns:a16="http://schemas.microsoft.com/office/drawing/2014/main" id="{F6FF9502-89EF-A4C1-BBD3-2B143C364A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0" r="3870"/>
          <a:stretch/>
        </p:blipFill>
        <p:spPr>
          <a:xfrm>
            <a:off x="8806663" y="3908978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DB1C008-5D9E-74BA-BC3B-6E42E7B382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55" b="2864"/>
          <a:stretch/>
        </p:blipFill>
        <p:spPr>
          <a:xfrm>
            <a:off x="3695720" y="3908977"/>
            <a:ext cx="2095480" cy="235741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E6C7635-67CF-15BE-AC98-ED6699BFAE17}"/>
              </a:ext>
            </a:extLst>
          </p:cNvPr>
          <p:cNvSpPr txBox="1"/>
          <p:nvPr/>
        </p:nvSpPr>
        <p:spPr>
          <a:xfrm>
            <a:off x="471054" y="1169206"/>
            <a:ext cx="10908146" cy="1055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1" kern="120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Trucos para mejorar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1" kern="120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nuestro impacto en el medio ambiente</a:t>
            </a:r>
            <a:endParaRPr lang="en-US" sz="3200" b="1" i="1" kern="1200" dirty="0">
              <a:solidFill>
                <a:schemeClr val="accent6">
                  <a:lumMod val="50000"/>
                </a:schemeClr>
              </a:solidFill>
              <a:latin typeface="Sf orson "/>
              <a:ea typeface="+mj-ea"/>
              <a:cs typeface="+mj-cs"/>
            </a:endParaRPr>
          </a:p>
        </p:txBody>
      </p:sp>
      <p:pic>
        <p:nvPicPr>
          <p:cNvPr id="2" name="Miley_Cyrus_-_Flowers_CeeNaija.com_">
            <a:hlinkClick r:id="" action="ppaction://media"/>
            <a:extLst>
              <a:ext uri="{FF2B5EF4-FFF2-40B4-BE49-F238E27FC236}">
                <a16:creationId xmlns:a16="http://schemas.microsoft.com/office/drawing/2014/main" id="{735FBCEE-F9FC-D8D5-5854-17A320C1E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1918" y="63729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86B6FE-0112-D247-5DD6-01437FE2AC0A}"/>
              </a:ext>
            </a:extLst>
          </p:cNvPr>
          <p:cNvSpPr txBox="1"/>
          <p:nvPr/>
        </p:nvSpPr>
        <p:spPr>
          <a:xfrm>
            <a:off x="937459" y="566380"/>
            <a:ext cx="66524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Sf orson "/>
              </a:rPr>
              <a:t>RECICLAR es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Sf orson "/>
              </a:rPr>
              <a:t>tarea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Sf orson "/>
              </a:rPr>
              <a:t> de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Sf orson "/>
              </a:rPr>
              <a:t>todos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Sf orson "/>
              </a:rPr>
              <a:t> y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Sf orson "/>
              </a:rPr>
              <a:t>todas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f orson 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187B124-2455-F709-D697-35C4E7C4FA89}"/>
              </a:ext>
            </a:extLst>
          </p:cNvPr>
          <p:cNvSpPr txBox="1"/>
          <p:nvPr/>
        </p:nvSpPr>
        <p:spPr>
          <a:xfrm>
            <a:off x="623455" y="2336040"/>
            <a:ext cx="10614891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f orson 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E76257-C42B-E01C-A20D-08D0C08DC361}"/>
              </a:ext>
            </a:extLst>
          </p:cNvPr>
          <p:cNvSpPr txBox="1"/>
          <p:nvPr/>
        </p:nvSpPr>
        <p:spPr>
          <a:xfrm>
            <a:off x="953653" y="2737029"/>
            <a:ext cx="112880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dirty="0">
                <a:solidFill>
                  <a:srgbClr val="414042"/>
                </a:solidFill>
                <a:effectLst/>
                <a:latin typeface="HelveticaNeue"/>
              </a:rPr>
              <a:t>Decir que no tenemos espacio en nuestra casa o que es algo demasiado engorroso, sólo denota una gran insolidaridad: por todas aquellas que sí lo están haciendo </a:t>
            </a:r>
            <a:r>
              <a:rPr lang="es-ES" dirty="0">
                <a:solidFill>
                  <a:srgbClr val="414042"/>
                </a:solidFill>
                <a:latin typeface="HelveticaNeue"/>
              </a:rPr>
              <a:t>correctamente y por nuestro planeta, el lugar que dejamos a las generaciones futuras.</a:t>
            </a:r>
          </a:p>
          <a:p>
            <a:endParaRPr lang="es-ES" dirty="0">
              <a:solidFill>
                <a:srgbClr val="414042"/>
              </a:solidFill>
              <a:latin typeface="HelveticaNeue"/>
            </a:endParaRPr>
          </a:p>
          <a:p>
            <a:r>
              <a:rPr lang="es-ES" sz="1800" b="0" i="0" dirty="0">
                <a:solidFill>
                  <a:srgbClr val="414042"/>
                </a:solidFill>
                <a:effectLst/>
                <a:latin typeface="HelveticaNeue"/>
              </a:rPr>
              <a:t>Al año, de media, cada español genera alrededor de </a:t>
            </a:r>
            <a:r>
              <a:rPr lang="es-ES" sz="1800" b="1" i="0" dirty="0">
                <a:solidFill>
                  <a:srgbClr val="414042"/>
                </a:solidFill>
                <a:effectLst/>
                <a:latin typeface="HelveticaNeue-Bold"/>
              </a:rPr>
              <a:t>460 kilogramos de basura</a:t>
            </a:r>
            <a:r>
              <a:rPr lang="es-ES" sz="1800" b="0" i="0" dirty="0">
                <a:solidFill>
                  <a:srgbClr val="414042"/>
                </a:solidFill>
                <a:effectLst/>
                <a:latin typeface="HelveticaNeue"/>
              </a:rPr>
              <a:t>. </a:t>
            </a:r>
          </a:p>
          <a:p>
            <a:r>
              <a:rPr lang="es-ES" sz="1800" b="0" i="0" dirty="0">
                <a:solidFill>
                  <a:srgbClr val="414042"/>
                </a:solidFill>
                <a:effectLst/>
                <a:latin typeface="HelveticaNeue"/>
              </a:rPr>
              <a:t>Cada año se producen </a:t>
            </a:r>
            <a:r>
              <a:rPr lang="es-ES" sz="1800" b="1" i="0" dirty="0">
                <a:solidFill>
                  <a:srgbClr val="414042"/>
                </a:solidFill>
                <a:effectLst/>
                <a:latin typeface="HelveticaNeue-Bold"/>
              </a:rPr>
              <a:t>500.000 millones de botellas de plástico</a:t>
            </a:r>
            <a:r>
              <a:rPr lang="es-ES" sz="1800" b="0" i="0" dirty="0">
                <a:solidFill>
                  <a:srgbClr val="414042"/>
                </a:solidFill>
                <a:effectLst/>
                <a:latin typeface="HelveticaNeue"/>
              </a:rPr>
              <a:t>. </a:t>
            </a:r>
          </a:p>
          <a:p>
            <a:r>
              <a:rPr lang="es-ES" sz="1800" b="0" i="0" dirty="0">
                <a:solidFill>
                  <a:srgbClr val="414042"/>
                </a:solidFill>
                <a:effectLst/>
                <a:latin typeface="HelveticaNeue"/>
              </a:rPr>
              <a:t>¿Cuántas nuevas botellas se pueden volver a fabricar si las reciclamos todas?</a:t>
            </a:r>
            <a:r>
              <a:rPr lang="es-ES" dirty="0"/>
              <a:t> </a:t>
            </a:r>
            <a:br>
              <a:rPr lang="es-ES" dirty="0"/>
            </a:b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3274208-66B1-9135-76BC-117F9F66D29C}"/>
              </a:ext>
            </a:extLst>
          </p:cNvPr>
          <p:cNvSpPr txBox="1"/>
          <p:nvPr/>
        </p:nvSpPr>
        <p:spPr>
          <a:xfrm>
            <a:off x="953653" y="145649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414042"/>
                </a:solidFill>
                <a:latin typeface="HelveticaNeue"/>
              </a:rPr>
              <a:t>L</a:t>
            </a:r>
            <a:r>
              <a:rPr lang="es-ES" sz="1800" b="0" i="0" dirty="0">
                <a:solidFill>
                  <a:srgbClr val="414042"/>
                </a:solidFill>
                <a:effectLst/>
                <a:latin typeface="HelveticaNeue"/>
              </a:rPr>
              <a:t>as grandes marcas (y a las pequeñas) , las instituciones públicas y privadas son los primeros </a:t>
            </a:r>
            <a:r>
              <a:rPr lang="es-ES" dirty="0">
                <a:solidFill>
                  <a:srgbClr val="414042"/>
                </a:solidFill>
                <a:latin typeface="HelveticaNeue"/>
              </a:rPr>
              <a:t>que deben</a:t>
            </a:r>
            <a:r>
              <a:rPr lang="es-ES" sz="1800" b="0" i="0" dirty="0">
                <a:solidFill>
                  <a:srgbClr val="414042"/>
                </a:solidFill>
                <a:effectLst/>
                <a:latin typeface="HelveticaNeue"/>
              </a:rPr>
              <a:t> reciclar de modo eficiente y correcto, pero cada persona tiene la responsabilidad en su propia casa o negocio.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077A5E2-7B43-AF5A-A92D-6575990011E3}"/>
              </a:ext>
            </a:extLst>
          </p:cNvPr>
          <p:cNvSpPr txBox="1"/>
          <p:nvPr/>
        </p:nvSpPr>
        <p:spPr>
          <a:xfrm>
            <a:off x="1057563" y="5125554"/>
            <a:ext cx="4905983" cy="9941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Con 8 cajas de cereales se fabrica un libro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Con 80 latas de aluminio, la llanta de una bicicleta</a:t>
            </a:r>
            <a:endParaRPr lang="es-ES" sz="1700" dirty="0">
              <a:solidFill>
                <a:srgbClr val="414042"/>
              </a:solidFill>
              <a:latin typeface="Sf orson 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Con 8 botes de conserva, una olla para cocinar</a:t>
            </a:r>
            <a:endParaRPr lang="en-US" sz="1700" dirty="0">
              <a:latin typeface="Sf orson 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0193B64-E1DD-60AA-AA4F-751134AC4414}"/>
              </a:ext>
            </a:extLst>
          </p:cNvPr>
          <p:cNvSpPr txBox="1"/>
          <p:nvPr/>
        </p:nvSpPr>
        <p:spPr>
          <a:xfrm>
            <a:off x="6040580" y="5155035"/>
            <a:ext cx="4516583" cy="9525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Con 6 briks, una caja de zapatos</a:t>
            </a:r>
            <a:endParaRPr lang="es-ES" sz="1700" dirty="0">
              <a:solidFill>
                <a:srgbClr val="414042"/>
              </a:solidFill>
              <a:latin typeface="Sf orson 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Con 40 botellas de PET, un forro polar</a:t>
            </a:r>
            <a:endParaRPr lang="es-ES" sz="1700" dirty="0">
              <a:solidFill>
                <a:srgbClr val="414042"/>
              </a:solidFill>
              <a:latin typeface="Sf orson 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Con 22 botellas de plástico, una camiseta</a:t>
            </a:r>
            <a:endParaRPr lang="en-US" sz="1700" dirty="0">
              <a:latin typeface="Sf orson "/>
            </a:endParaRPr>
          </a:p>
        </p:txBody>
      </p:sp>
    </p:spTree>
    <p:extLst>
      <p:ext uri="{BB962C8B-B14F-4D97-AF65-F5344CB8AC3E}">
        <p14:creationId xmlns:p14="http://schemas.microsoft.com/office/powerpoint/2010/main" val="384608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Freeform: Shape 922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27" name="Freeform: Shape 922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63B7A2-3F99-9E53-EBF2-A5611124600D}"/>
              </a:ext>
            </a:extLst>
          </p:cNvPr>
          <p:cNvSpPr txBox="1"/>
          <p:nvPr/>
        </p:nvSpPr>
        <p:spPr>
          <a:xfrm>
            <a:off x="221673" y="859536"/>
            <a:ext cx="532938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0" indent="-457200" algn="ctr" fontAlgn="auto">
              <a:lnSpc>
                <a:spcPct val="90000"/>
              </a:lnSpc>
              <a:spcBef>
                <a:spcPct val="0"/>
              </a:spcBef>
              <a:buClrTx/>
              <a:buSzTx/>
              <a:tabLst/>
              <a:defRPr/>
            </a:pPr>
            <a:r>
              <a:rPr lang="en-US" sz="2800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Si </a:t>
            </a:r>
            <a:r>
              <a:rPr lang="en-US" sz="2800" kern="1200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te</a:t>
            </a:r>
            <a:r>
              <a:rPr lang="en-US" sz="2800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importa</a:t>
            </a:r>
            <a:r>
              <a:rPr lang="en-US" sz="2800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tu</a:t>
            </a:r>
            <a:r>
              <a:rPr lang="en-US" sz="2800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planeta</a:t>
            </a:r>
            <a:r>
              <a:rPr lang="en-US" sz="2800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y </a:t>
            </a:r>
          </a:p>
          <a:p>
            <a:pPr marL="457200" marR="0" lvl="0" indent="-457200" algn="ctr" fontAlgn="auto">
              <a:lnSpc>
                <a:spcPct val="90000"/>
              </a:lnSpc>
              <a:spcBef>
                <a:spcPct val="0"/>
              </a:spcBef>
              <a:buClrTx/>
              <a:buSzTx/>
              <a:tabLst/>
              <a:defRPr/>
            </a:pPr>
            <a:r>
              <a:rPr lang="en-US" sz="2800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la </a:t>
            </a:r>
            <a:r>
              <a:rPr lang="en-US" sz="2800" kern="1200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salud</a:t>
            </a:r>
            <a:r>
              <a:rPr lang="en-US" sz="2800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de </a:t>
            </a:r>
            <a:r>
              <a:rPr lang="en-US" sz="2800" kern="1200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tu</a:t>
            </a:r>
            <a:r>
              <a:rPr lang="en-US" sz="2800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familia</a:t>
            </a:r>
            <a:r>
              <a:rPr lang="en-US" sz="2800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…</a:t>
            </a:r>
          </a:p>
          <a:p>
            <a:pPr marL="457200" marR="0" lvl="0" indent="-45720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700" b="1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RECICLA las </a:t>
            </a:r>
            <a:r>
              <a:rPr lang="en-US" sz="2700" b="1" kern="1200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pilas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en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el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punto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limpio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f orson "/>
              <a:ea typeface="+mj-ea"/>
              <a:cs typeface="+mj-cs"/>
            </a:endParaRPr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9231" name="Rectangle 923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33" name="Rectangle 923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5480FF-708C-E5C1-9281-B483C3AB5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667" y="4623155"/>
            <a:ext cx="6087332" cy="2221343"/>
          </a:xfrm>
          <a:prstGeom prst="rect">
            <a:avLst/>
          </a:prstGeom>
        </p:spPr>
      </p:pic>
      <p:pic>
        <p:nvPicPr>
          <p:cNvPr id="9" name="Gráfico 8" descr="Mano abierta con planta contorno">
            <a:extLst>
              <a:ext uri="{FF2B5EF4-FFF2-40B4-BE49-F238E27FC236}">
                <a16:creationId xmlns:a16="http://schemas.microsoft.com/office/drawing/2014/main" id="{BFC4E941-80C0-D4D5-A1E3-309084D1C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8903" y="3516173"/>
            <a:ext cx="1019808" cy="1019808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5D7FA7E2-1216-BDDC-7535-5D7BAEB94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35" y="90488"/>
            <a:ext cx="6216064" cy="2795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ECF83ED-71AE-A189-BFD3-97C52B9F3A38}"/>
              </a:ext>
            </a:extLst>
          </p:cNvPr>
          <p:cNvSpPr txBox="1"/>
          <p:nvPr/>
        </p:nvSpPr>
        <p:spPr>
          <a:xfrm>
            <a:off x="7421133" y="3038962"/>
            <a:ext cx="34544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chemeClr val="accent6">
                    <a:lumMod val="50000"/>
                  </a:schemeClr>
                </a:solidFill>
                <a:latin typeface="Sf orson "/>
              </a:rPr>
              <a:t>Llévalas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Sf orson "/>
              </a:rPr>
              <a:t> al punto </a:t>
            </a:r>
            <a:r>
              <a:rPr lang="en-US" sz="2500" b="1" dirty="0" err="1">
                <a:solidFill>
                  <a:schemeClr val="accent6">
                    <a:lumMod val="50000"/>
                  </a:schemeClr>
                </a:solidFill>
                <a:latin typeface="Sf orson "/>
              </a:rPr>
              <a:t>limpio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Sf orson "/>
              </a:rPr>
              <a:t> </a:t>
            </a:r>
            <a:endParaRPr lang="es-ES" sz="2500" b="1" dirty="0"/>
          </a:p>
        </p:txBody>
      </p:sp>
      <p:graphicFrame>
        <p:nvGraphicFramePr>
          <p:cNvPr id="9235" name="CuadroTexto 3">
            <a:extLst>
              <a:ext uri="{FF2B5EF4-FFF2-40B4-BE49-F238E27FC236}">
                <a16:creationId xmlns:a16="http://schemas.microsoft.com/office/drawing/2014/main" id="{743B940E-7DA6-DF48-110F-28D823E26D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696512"/>
              </p:ext>
            </p:extLst>
          </p:nvPr>
        </p:nvGraphicFramePr>
        <p:xfrm>
          <a:off x="448057" y="2512611"/>
          <a:ext cx="4602581" cy="391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871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nscripción para diagnósticos de eficiencia energética - Canal 7 Salta">
            <a:extLst>
              <a:ext uri="{FF2B5EF4-FFF2-40B4-BE49-F238E27FC236}">
                <a16:creationId xmlns:a16="http://schemas.microsoft.com/office/drawing/2014/main" id="{05EB6008-5B18-A921-84DD-4698A93E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4" y="4761040"/>
            <a:ext cx="3045957" cy="203165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eople with renewable energy resources illustration - Download Free ...">
            <a:extLst>
              <a:ext uri="{FF2B5EF4-FFF2-40B4-BE49-F238E27FC236}">
                <a16:creationId xmlns:a16="http://schemas.microsoft.com/office/drawing/2014/main" id="{DA787557-B649-675E-5336-C64FBD8D2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30" y="4702812"/>
            <a:ext cx="2874070" cy="20898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270" name="CuadroTexto 15">
            <a:extLst>
              <a:ext uri="{FF2B5EF4-FFF2-40B4-BE49-F238E27FC236}">
                <a16:creationId xmlns:a16="http://schemas.microsoft.com/office/drawing/2014/main" id="{225A65A1-3357-09B2-A5EE-8A6F82E908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1414463"/>
              </p:ext>
            </p:extLst>
          </p:nvPr>
        </p:nvGraphicFramePr>
        <p:xfrm>
          <a:off x="641927" y="-193735"/>
          <a:ext cx="10908146" cy="507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6" descr="Tren En El Vector De Ferrocarril Libre 90602 Vector en Vecteezy">
            <a:extLst>
              <a:ext uri="{FF2B5EF4-FFF2-40B4-BE49-F238E27FC236}">
                <a16:creationId xmlns:a16="http://schemas.microsoft.com/office/drawing/2014/main" id="{B66F60A0-1A25-3EB0-A85F-8A9DB790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62" y="4725682"/>
            <a:ext cx="2874070" cy="201198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8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0E6C7635-67CF-15BE-AC98-ED6699BFAE17}"/>
              </a:ext>
            </a:extLst>
          </p:cNvPr>
          <p:cNvSpPr txBox="1"/>
          <p:nvPr/>
        </p:nvSpPr>
        <p:spPr>
          <a:xfrm>
            <a:off x="877454" y="282515"/>
            <a:ext cx="10908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i="1" dirty="0">
                <a:solidFill>
                  <a:schemeClr val="accent6">
                    <a:lumMod val="50000"/>
                  </a:schemeClr>
                </a:solidFill>
                <a:latin typeface="Sf orson "/>
              </a:rPr>
              <a:t>Educar en sostenibilidad </a:t>
            </a:r>
            <a:endParaRPr lang="es-ES" sz="1800" b="0" i="0" dirty="0">
              <a:solidFill>
                <a:srgbClr val="7AB929"/>
              </a:solidFill>
              <a:effectLst/>
              <a:latin typeface="OxfamTSTARPRO-Medium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7B7D3E-3734-22B6-758B-B2273E757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909" y="5816506"/>
            <a:ext cx="2817089" cy="102799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709869F-BCED-01C5-07AA-02884DB8C207}"/>
              </a:ext>
            </a:extLst>
          </p:cNvPr>
          <p:cNvSpPr txBox="1"/>
          <p:nvPr/>
        </p:nvSpPr>
        <p:spPr>
          <a:xfrm>
            <a:off x="544944" y="993430"/>
            <a:ext cx="1109287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dirty="0">
                <a:effectLst/>
                <a:latin typeface="Sf orson "/>
              </a:rPr>
              <a:t>Los</a:t>
            </a:r>
            <a:r>
              <a:rPr lang="es-ES" dirty="0">
                <a:latin typeface="Sf orson "/>
              </a:rPr>
              <a:t> </a:t>
            </a:r>
            <a:r>
              <a:rPr lang="es-ES" sz="1800" b="0" i="0" dirty="0">
                <a:effectLst/>
                <a:latin typeface="Sf orson "/>
              </a:rPr>
              <a:t>niños y niñas de hoy serán las personas adultas que mañana construirán una sociedad más ecológica, más consciente con respecto al papel que juega el ser humano. De ahí que </a:t>
            </a:r>
            <a:r>
              <a:rPr lang="es-ES" sz="1800" b="1" i="0" dirty="0">
                <a:effectLst/>
                <a:latin typeface="Sf orson "/>
              </a:rPr>
              <a:t>nuestro ejemplo y buenos hábitos cotidianos, sean fundamentales </a:t>
            </a:r>
            <a:r>
              <a:rPr lang="es-ES" sz="1800" b="0" i="0" dirty="0">
                <a:effectLst/>
                <a:latin typeface="Sf orson "/>
              </a:rPr>
              <a:t>para inculcarles el valor de ser responsables hacia su entorno, así como el respeto hacia los demás.</a:t>
            </a:r>
          </a:p>
          <a:p>
            <a:endParaRPr lang="es-ES" sz="1800" b="1" i="0" dirty="0">
              <a:solidFill>
                <a:srgbClr val="7AB929"/>
              </a:solidFill>
              <a:effectLst/>
              <a:latin typeface="Sf orson "/>
            </a:endParaRPr>
          </a:p>
          <a:p>
            <a:r>
              <a:rPr lang="es-ES" b="1" i="0" dirty="0">
                <a:solidFill>
                  <a:schemeClr val="accent6">
                    <a:lumMod val="75000"/>
                  </a:schemeClr>
                </a:solidFill>
                <a:effectLst/>
                <a:latin typeface="Sf orson "/>
              </a:rPr>
              <a:t>Apuesta por un ocio hogareño responsable. </a:t>
            </a:r>
            <a:r>
              <a:rPr lang="es-E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Las manualidades caseras con hueveras para mezclar pinturas, utilizar folios usados para construcciones en papel maché, crear juguetes con materiales reciclados </a:t>
            </a:r>
            <a:r>
              <a:rPr lang="es-ES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etc</a:t>
            </a:r>
            <a:endParaRPr lang="es-ES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f orson "/>
            </a:endParaRPr>
          </a:p>
          <a:p>
            <a:br>
              <a:rPr lang="es-ES" b="0" i="0" dirty="0">
                <a:solidFill>
                  <a:srgbClr val="706F6F"/>
                </a:solidFill>
                <a:effectLst/>
                <a:latin typeface="Sf orson "/>
              </a:rPr>
            </a:b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Sf orson "/>
              </a:rPr>
              <a:t>Impulsa el uso de materiales reciclados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para las manualidades escolares, para elaborar el vestuario de las funciones o para festejar celebraciones como los carnavales.</a:t>
            </a:r>
          </a:p>
          <a:p>
            <a:endParaRPr lang="es-ES" b="1" i="0" dirty="0">
              <a:solidFill>
                <a:srgbClr val="7AB929"/>
              </a:solidFill>
              <a:effectLst/>
              <a:latin typeface="Sf orson "/>
            </a:endParaRPr>
          </a:p>
          <a:p>
            <a:r>
              <a:rPr lang="es-ES" b="1" i="0" dirty="0">
                <a:solidFill>
                  <a:schemeClr val="accent6">
                    <a:lumMod val="75000"/>
                  </a:schemeClr>
                </a:solidFill>
                <a:effectLst/>
                <a:latin typeface="Sf orson "/>
              </a:rPr>
              <a:t>Enseña a amar la naturaleza</a:t>
            </a:r>
            <a:r>
              <a:rPr lang="es-ES" b="1" i="0" dirty="0">
                <a:solidFill>
                  <a:srgbClr val="7AB929"/>
                </a:solidFill>
                <a:effectLst/>
                <a:latin typeface="Sf orson "/>
              </a:rPr>
              <a:t>. </a:t>
            </a:r>
            <a:r>
              <a:rPr lang="es-ES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Reutiliza los envases de yogur como viveros</a:t>
            </a:r>
            <a:r>
              <a:rPr lang="es-E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, incorporando sustrato e introduciendo semillas de distintas variedades de verduras u hortalizas. Deja que los peques contemplen el nacimiento de la vida mientras ven germinar las semillas y crecer las plantas.</a:t>
            </a:r>
          </a:p>
          <a:p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Sf orson "/>
            </a:endParaRPr>
          </a:p>
          <a:p>
            <a:r>
              <a:rPr lang="es-ES" b="1" i="0" dirty="0">
                <a:solidFill>
                  <a:schemeClr val="accent6">
                    <a:lumMod val="75000"/>
                  </a:schemeClr>
                </a:solidFill>
                <a:effectLst/>
                <a:latin typeface="Sf orson "/>
              </a:rPr>
              <a:t>Practica el trueque entre amistades y familiares</a:t>
            </a:r>
            <a:r>
              <a:rPr lang="es-ES" b="1" i="0" dirty="0">
                <a:solidFill>
                  <a:srgbClr val="7AB929"/>
                </a:solidFill>
                <a:effectLst/>
                <a:latin typeface="Sf orson "/>
              </a:rPr>
              <a:t>. </a:t>
            </a:r>
            <a:r>
              <a:rPr lang="es-E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Intercambia material escolar por otro que precises y prueba el consumo colaborativo. También dispones de plataformas como </a:t>
            </a:r>
            <a:r>
              <a:rPr lang="es-ES" b="0" i="0" dirty="0" err="1">
                <a:solidFill>
                  <a:srgbClr val="7AB929"/>
                </a:solidFill>
                <a:effectLst/>
                <a:latin typeface="Sf orson "/>
              </a:rPr>
              <a:t>Truekalo</a:t>
            </a:r>
            <a:r>
              <a:rPr lang="es-ES" b="0" i="0" dirty="0">
                <a:solidFill>
                  <a:srgbClr val="7AB929"/>
                </a:solidFill>
                <a:effectLst/>
                <a:latin typeface="Sf orson "/>
              </a:rPr>
              <a:t> </a:t>
            </a:r>
            <a:r>
              <a:rPr lang="es-ES" b="0" i="0" dirty="0">
                <a:solidFill>
                  <a:srgbClr val="706F6F"/>
                </a:solidFill>
                <a:effectLst/>
                <a:latin typeface="Sf orson "/>
              </a:rPr>
              <a:t>u </a:t>
            </a:r>
            <a:r>
              <a:rPr lang="es-ES" b="0" i="0" dirty="0" err="1">
                <a:solidFill>
                  <a:srgbClr val="7AB929"/>
                </a:solidFill>
                <a:effectLst/>
                <a:latin typeface="Sf orson "/>
              </a:rPr>
              <a:t>Obsso</a:t>
            </a:r>
            <a:r>
              <a:rPr lang="es-ES" b="0" i="0" dirty="0">
                <a:solidFill>
                  <a:srgbClr val="7AB929"/>
                </a:solidFill>
                <a:effectLst/>
                <a:latin typeface="Sf orson "/>
              </a:rPr>
              <a:t> </a:t>
            </a:r>
            <a:r>
              <a:rPr lang="es-E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centradas en el intercambio gratuito entre particulares, </a:t>
            </a:r>
            <a:r>
              <a:rPr lang="es-ES" b="0" i="0" dirty="0">
                <a:solidFill>
                  <a:srgbClr val="706F6F"/>
                </a:solidFill>
                <a:effectLst/>
                <a:latin typeface="Sf orson "/>
              </a:rPr>
              <a:t>o </a:t>
            </a:r>
            <a:r>
              <a:rPr lang="es-ES" b="0" i="0" dirty="0" err="1">
                <a:solidFill>
                  <a:srgbClr val="7AB929"/>
                </a:solidFill>
                <a:effectLst/>
                <a:latin typeface="Sf orson "/>
              </a:rPr>
              <a:t>Donaz</a:t>
            </a:r>
            <a:r>
              <a:rPr lang="es-ES" b="0" i="0" dirty="0">
                <a:solidFill>
                  <a:srgbClr val="7AB929"/>
                </a:solidFill>
                <a:effectLst/>
                <a:latin typeface="Sf orson "/>
              </a:rPr>
              <a:t> </a:t>
            </a:r>
            <a:r>
              <a:rPr lang="es-E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en el caso de los libros.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Sf orson "/>
            </a:endParaRPr>
          </a:p>
          <a:p>
            <a:endParaRPr lang="es-ES" dirty="0">
              <a:solidFill>
                <a:srgbClr val="706F6F"/>
              </a:solidFill>
              <a:latin typeface="HelveticaLTStd-Roman"/>
            </a:endParaRPr>
          </a:p>
        </p:txBody>
      </p:sp>
    </p:spTree>
    <p:extLst>
      <p:ext uri="{BB962C8B-B14F-4D97-AF65-F5344CB8AC3E}">
        <p14:creationId xmlns:p14="http://schemas.microsoft.com/office/powerpoint/2010/main" val="14545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0E6C7635-67CF-15BE-AC98-ED6699BFAE17}"/>
              </a:ext>
            </a:extLst>
          </p:cNvPr>
          <p:cNvSpPr txBox="1"/>
          <p:nvPr/>
        </p:nvSpPr>
        <p:spPr>
          <a:xfrm>
            <a:off x="877454" y="282515"/>
            <a:ext cx="1090814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i="1" dirty="0">
                <a:solidFill>
                  <a:schemeClr val="accent6">
                    <a:lumMod val="50000"/>
                  </a:schemeClr>
                </a:solidFill>
                <a:latin typeface="Sf orson "/>
              </a:rPr>
              <a:t>Trucos para mejorar nuestro impacto en el medio ambiente</a:t>
            </a:r>
          </a:p>
          <a:p>
            <a:br>
              <a:rPr lang="es-ES" sz="1800" b="0" i="0" dirty="0">
                <a:solidFill>
                  <a:srgbClr val="7AB929"/>
                </a:solidFill>
                <a:effectLst/>
                <a:latin typeface="OxfamTSTARPRO-Medium"/>
              </a:rPr>
            </a:br>
            <a:endParaRPr lang="es-ES" sz="2500" i="1" dirty="0">
              <a:solidFill>
                <a:schemeClr val="accent6">
                  <a:lumMod val="50000"/>
                </a:schemeClr>
              </a:solidFill>
              <a:latin typeface="Sf orson 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7B7D3E-3734-22B6-758B-B2273E757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909" y="5816506"/>
            <a:ext cx="2817089" cy="102799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837BB32-8F59-4E95-FDDF-4DADA57945E9}"/>
              </a:ext>
            </a:extLst>
          </p:cNvPr>
          <p:cNvSpPr txBox="1"/>
          <p:nvPr/>
        </p:nvSpPr>
        <p:spPr>
          <a:xfrm>
            <a:off x="965199" y="1498232"/>
            <a:ext cx="10732655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i="0" dirty="0">
                <a:solidFill>
                  <a:srgbClr val="7AB929"/>
                </a:solidFill>
                <a:effectLst/>
                <a:latin typeface="Sf orson "/>
              </a:rPr>
              <a:t>Colabora como voluntario/a</a:t>
            </a:r>
            <a:r>
              <a:rPr lang="es-ES" sz="1900" b="0" i="0" dirty="0">
                <a:solidFill>
                  <a:srgbClr val="706F6F"/>
                </a:solidFill>
                <a:effectLst/>
                <a:latin typeface="Sf orson "/>
              </a:rPr>
              <a:t> en la Fundación Somos Naturaleza u otra entidad de tu localidad sin ánimo de lucro que luche por defender la naturaleza y estilos de vida saludables</a:t>
            </a:r>
          </a:p>
          <a:p>
            <a:endParaRPr lang="es-ES" sz="1900" dirty="0">
              <a:solidFill>
                <a:srgbClr val="706F6F"/>
              </a:solidFill>
              <a:latin typeface="Sf orson "/>
            </a:endParaRPr>
          </a:p>
          <a:p>
            <a:r>
              <a:rPr lang="es-ES" sz="1900" b="1" dirty="0">
                <a:solidFill>
                  <a:srgbClr val="7AB929"/>
                </a:solidFill>
                <a:latin typeface="Sf orson "/>
              </a:rPr>
              <a:t>Hazte socio/a, firma las peticiones o difunde las campañas </a:t>
            </a:r>
            <a:r>
              <a:rPr lang="es-ES" sz="1900" dirty="0">
                <a:solidFill>
                  <a:srgbClr val="706F6F"/>
                </a:solidFill>
                <a:latin typeface="Sf orson "/>
              </a:rPr>
              <a:t>de las </a:t>
            </a:r>
            <a:r>
              <a:rPr lang="es-ES" sz="1900" dirty="0" err="1">
                <a:solidFill>
                  <a:srgbClr val="706F6F"/>
                </a:solidFill>
                <a:latin typeface="Sf orson "/>
              </a:rPr>
              <a:t>ONGs</a:t>
            </a:r>
            <a:r>
              <a:rPr lang="es-ES" sz="1900" dirty="0">
                <a:solidFill>
                  <a:srgbClr val="706F6F"/>
                </a:solidFill>
                <a:latin typeface="Sf orson "/>
              </a:rPr>
              <a:t> especializadas</a:t>
            </a:r>
          </a:p>
          <a:p>
            <a:endParaRPr lang="es-ES" sz="1900" dirty="0">
              <a:solidFill>
                <a:srgbClr val="706F6F"/>
              </a:solidFill>
              <a:latin typeface="Sf orson "/>
            </a:endParaRPr>
          </a:p>
          <a:p>
            <a:r>
              <a:rPr lang="es-ES" sz="1900" i="0" dirty="0">
                <a:solidFill>
                  <a:srgbClr val="706F6F"/>
                </a:solidFill>
                <a:effectLst/>
                <a:latin typeface="Sf orson "/>
              </a:rPr>
              <a:t>Hay </a:t>
            </a:r>
            <a:r>
              <a:rPr lang="es-ES" sz="1900" i="0" dirty="0" err="1">
                <a:solidFill>
                  <a:srgbClr val="706F6F"/>
                </a:solidFill>
                <a:effectLst/>
                <a:latin typeface="Sf orson "/>
              </a:rPr>
              <a:t>ONGs</a:t>
            </a:r>
            <a:r>
              <a:rPr lang="es-ES" sz="1900" i="0" dirty="0">
                <a:solidFill>
                  <a:srgbClr val="706F6F"/>
                </a:solidFill>
                <a:effectLst/>
                <a:latin typeface="Sf orson "/>
              </a:rPr>
              <a:t> que velan por la buena salud de nuestro planeta</a:t>
            </a:r>
            <a:r>
              <a:rPr lang="es-ES" sz="1900" b="0" i="0" dirty="0">
                <a:solidFill>
                  <a:srgbClr val="706F6F"/>
                </a:solidFill>
                <a:effectLst/>
                <a:latin typeface="Sf orson "/>
              </a:rPr>
              <a:t>, y trabajan concienciando a la ciudadanía y a los gobiernos para que nos involucremos y también cuidemos de ella.</a:t>
            </a:r>
            <a:br>
              <a:rPr lang="es-ES" sz="1900" b="0" i="0" dirty="0">
                <a:solidFill>
                  <a:srgbClr val="706F6F"/>
                </a:solidFill>
                <a:effectLst/>
                <a:latin typeface="Sf orson "/>
              </a:rPr>
            </a:br>
            <a:r>
              <a:rPr lang="es-ES" sz="1900" b="0" i="0" dirty="0">
                <a:solidFill>
                  <a:srgbClr val="706F6F"/>
                </a:solidFill>
                <a:effectLst/>
                <a:latin typeface="Sf orson "/>
              </a:rPr>
              <a:t>Pero su cometido no solo repercute a nivel ambiental, sino que también permite minimizar los efectos que el cambio climático produce sobre las poblaciones menos favorecidas. ¡Son esenciales!</a:t>
            </a:r>
            <a:r>
              <a:rPr lang="es-ES" sz="1900" dirty="0">
                <a:latin typeface="Sf orson "/>
              </a:rPr>
              <a:t> </a:t>
            </a:r>
          </a:p>
          <a:p>
            <a:endParaRPr lang="es-ES" dirty="0"/>
          </a:p>
          <a:p>
            <a:r>
              <a:rPr lang="es-ES" dirty="0">
                <a:latin typeface="Sf orson "/>
                <a:hlinkClick r:id="rId3"/>
              </a:rPr>
              <a:t>www.fundacionsomosnaturaleza.com</a:t>
            </a:r>
            <a:r>
              <a:rPr lang="es-ES" dirty="0">
                <a:latin typeface="Sf orson "/>
              </a:rPr>
              <a:t> </a:t>
            </a:r>
          </a:p>
          <a:p>
            <a:r>
              <a:rPr lang="es-ES" dirty="0">
                <a:latin typeface="Sf orson "/>
                <a:hlinkClick r:id="rId4"/>
              </a:rPr>
              <a:t>www.fundacionsocialuniversal.org</a:t>
            </a:r>
            <a:endParaRPr lang="es-ES" dirty="0">
              <a:latin typeface="Sf orson "/>
            </a:endParaRPr>
          </a:p>
          <a:p>
            <a:r>
              <a:rPr lang="es-ES" dirty="0">
                <a:latin typeface="Sf orson "/>
                <a:hlinkClick r:id="rId5"/>
              </a:rPr>
              <a:t>www.fundacionsavia.com</a:t>
            </a:r>
            <a:r>
              <a:rPr lang="es-ES" dirty="0">
                <a:latin typeface="Sf orson "/>
              </a:rPr>
              <a:t> </a:t>
            </a:r>
          </a:p>
          <a:p>
            <a:r>
              <a:rPr lang="es-ES" dirty="0">
                <a:latin typeface="Sf orson "/>
                <a:hlinkClick r:id="rId6"/>
              </a:rPr>
              <a:t>www.ecologistasenaccion.org</a:t>
            </a:r>
            <a:endParaRPr lang="es-ES" dirty="0">
              <a:latin typeface="Sf orson 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958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0E6C7635-67CF-15BE-AC98-ED6699BFAE17}"/>
              </a:ext>
            </a:extLst>
          </p:cNvPr>
          <p:cNvSpPr txBox="1"/>
          <p:nvPr/>
        </p:nvSpPr>
        <p:spPr>
          <a:xfrm>
            <a:off x="641927" y="1184565"/>
            <a:ext cx="10908146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b="0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¿Te decides a practicar hábitos cotidianos </a:t>
            </a:r>
          </a:p>
          <a:p>
            <a:pPr algn="ctr"/>
            <a:r>
              <a:rPr lang="es-ES" sz="3500" b="0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más responsables y sostenibles? </a:t>
            </a:r>
          </a:p>
          <a:p>
            <a:pPr algn="ctr"/>
            <a:endParaRPr lang="es-ES" sz="3000" b="0" i="0" dirty="0">
              <a:solidFill>
                <a:schemeClr val="accent6">
                  <a:lumMod val="50000"/>
                </a:schemeClr>
              </a:solidFill>
              <a:effectLst/>
              <a:latin typeface="Sf orson "/>
            </a:endParaRPr>
          </a:p>
          <a:p>
            <a:pPr algn="ctr"/>
            <a:r>
              <a:rPr lang="es-ES" sz="38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¡Todos y todas ganamos con ello!</a:t>
            </a:r>
            <a:r>
              <a:rPr lang="es-ES" sz="3800" b="1" dirty="0">
                <a:solidFill>
                  <a:schemeClr val="accent6">
                    <a:lumMod val="50000"/>
                  </a:schemeClr>
                </a:solidFill>
                <a:latin typeface="Sf orson "/>
              </a:rPr>
              <a:t> </a:t>
            </a:r>
            <a:br>
              <a:rPr lang="es-ES" sz="3000" dirty="0">
                <a:solidFill>
                  <a:schemeClr val="accent6">
                    <a:lumMod val="50000"/>
                  </a:schemeClr>
                </a:solidFill>
                <a:latin typeface="Sf orson "/>
              </a:rPr>
            </a:br>
            <a:r>
              <a:rPr lang="es-ES" sz="3000" b="1" i="1" dirty="0">
                <a:solidFill>
                  <a:schemeClr val="accent6">
                    <a:lumMod val="50000"/>
                  </a:schemeClr>
                </a:solidFill>
                <a:latin typeface="Sf orson "/>
              </a:rPr>
              <a:t> </a:t>
            </a:r>
          </a:p>
          <a:p>
            <a:br>
              <a:rPr lang="es-ES" sz="1800" b="0" i="0" dirty="0">
                <a:solidFill>
                  <a:srgbClr val="7AB929"/>
                </a:solidFill>
                <a:effectLst/>
                <a:latin typeface="OxfamTSTARPRO-Medium"/>
              </a:rPr>
            </a:br>
            <a:endParaRPr lang="es-ES" sz="2500" i="1" dirty="0">
              <a:solidFill>
                <a:schemeClr val="accent6">
                  <a:lumMod val="50000"/>
                </a:schemeClr>
              </a:solidFill>
              <a:latin typeface="Sf orson 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7B7D3E-3734-22B6-758B-B2273E757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686" y="3918529"/>
            <a:ext cx="6094628" cy="22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37BB32-8F59-4E95-FDDF-4DADA57945E9}"/>
              </a:ext>
            </a:extLst>
          </p:cNvPr>
          <p:cNvSpPr txBox="1"/>
          <p:nvPr/>
        </p:nvSpPr>
        <p:spPr>
          <a:xfrm>
            <a:off x="823943" y="477201"/>
            <a:ext cx="5669221" cy="1130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Consume </a:t>
            </a:r>
            <a:r>
              <a:rPr lang="en-US" sz="3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productos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 </a:t>
            </a:r>
            <a:r>
              <a:rPr lang="en-US" sz="3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ecológicos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 y de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Sf orson "/>
              </a:rPr>
              <a:t>Comercio Justo</a:t>
            </a:r>
            <a:endParaRPr lang="en-US" sz="3200" b="1" dirty="0">
              <a:latin typeface="Sf orson 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n 8" descr="Imagen que contiene cerca, tabla, hecho de madera, fruta&#10;&#10;Descripción generada automáticamente">
            <a:extLst>
              <a:ext uri="{FF2B5EF4-FFF2-40B4-BE49-F238E27FC236}">
                <a16:creationId xmlns:a16="http://schemas.microsoft.com/office/drawing/2014/main" id="{8C9C4386-A306-3B38-7C8F-E4AE9B3CA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734" r="1122" b="2"/>
          <a:stretch/>
        </p:blipFill>
        <p:spPr>
          <a:xfrm>
            <a:off x="6873863" y="4324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201C53E-BC47-BDC5-2AF2-7FD4A72221BA}"/>
              </a:ext>
            </a:extLst>
          </p:cNvPr>
          <p:cNvSpPr txBox="1"/>
          <p:nvPr/>
        </p:nvSpPr>
        <p:spPr>
          <a:xfrm>
            <a:off x="9857707" y="6657945"/>
            <a:ext cx="233429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3" tooltip="https://nainatural.com/alimentacion-saludabl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ES" sz="700">
              <a:solidFill>
                <a:srgbClr val="FFFFFF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1100506-2290-A67A-DD15-C5F67C245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019" y="5735783"/>
            <a:ext cx="3093980" cy="112903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D49083B-5DB4-3049-B4E8-46539E0C3FEB}"/>
              </a:ext>
            </a:extLst>
          </p:cNvPr>
          <p:cNvSpPr txBox="1"/>
          <p:nvPr/>
        </p:nvSpPr>
        <p:spPr>
          <a:xfrm>
            <a:off x="761998" y="4055895"/>
            <a:ext cx="10487893" cy="11172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Huye de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alimentos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provenientes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 de la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agricultura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 o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ganadería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 </a:t>
            </a:r>
            <a:r>
              <a:rPr lang="en-US" sz="19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intensiva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,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pues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 </a:t>
            </a:r>
            <a: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s</a:t>
            </a:r>
            <a:r>
              <a:rPr lang="es-ES" sz="19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e trata del sector que más emisiones de gases efecto invernadero produce (similar al transporte). La ganadería intensiva es responsable del 40% de las emisiones de metano (CH4) de todo el mundo.</a:t>
            </a:r>
            <a:br>
              <a:rPr lang="es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</a:br>
            <a:endParaRPr lang="en-US" sz="1700" dirty="0">
              <a:latin typeface="Sf orson 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7D96838-AC1F-DDBF-1357-40E552FAE516}"/>
              </a:ext>
            </a:extLst>
          </p:cNvPr>
          <p:cNvSpPr txBox="1"/>
          <p:nvPr/>
        </p:nvSpPr>
        <p:spPr>
          <a:xfrm>
            <a:off x="761998" y="1930128"/>
            <a:ext cx="5578765" cy="149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i="0" dirty="0">
              <a:solidFill>
                <a:schemeClr val="accent6">
                  <a:lumMod val="50000"/>
                </a:schemeClr>
              </a:solidFill>
              <a:effectLst/>
              <a:latin typeface="Sf orson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b="0" i="0" dirty="0" err="1">
                <a:effectLst/>
                <a:latin typeface="Sf orson "/>
              </a:rPr>
              <a:t>Cada</a:t>
            </a:r>
            <a:r>
              <a:rPr lang="en-US" sz="1900" b="0" i="0" dirty="0">
                <a:effectLst/>
                <a:latin typeface="Sf orson "/>
              </a:rPr>
              <a:t> </a:t>
            </a:r>
            <a:r>
              <a:rPr lang="en-US" sz="1900" b="0" i="0" dirty="0" err="1">
                <a:effectLst/>
                <a:latin typeface="Sf orson "/>
              </a:rPr>
              <a:t>vez</a:t>
            </a:r>
            <a:r>
              <a:rPr lang="en-US" sz="1900" b="0" i="0" dirty="0">
                <a:effectLst/>
                <a:latin typeface="Sf orson "/>
              </a:rPr>
              <a:t> que </a:t>
            </a:r>
            <a:r>
              <a:rPr lang="en-US" sz="1900" b="0" i="0" dirty="0" err="1">
                <a:effectLst/>
                <a:latin typeface="Sf orson "/>
              </a:rPr>
              <a:t>llenas</a:t>
            </a:r>
            <a:r>
              <a:rPr lang="en-US" sz="1900" b="0" i="0" dirty="0">
                <a:effectLst/>
                <a:latin typeface="Sf orson "/>
              </a:rPr>
              <a:t> </a:t>
            </a:r>
            <a:r>
              <a:rPr lang="en-US" sz="1900" b="0" i="0" dirty="0" err="1">
                <a:effectLst/>
                <a:latin typeface="Sf orson "/>
              </a:rPr>
              <a:t>tu</a:t>
            </a:r>
            <a:r>
              <a:rPr lang="en-US" sz="1900" b="0" i="0" dirty="0">
                <a:effectLst/>
                <a:latin typeface="Sf orson "/>
              </a:rPr>
              <a:t> cesta de la </a:t>
            </a:r>
            <a:r>
              <a:rPr lang="en-US" sz="1900" b="0" i="0" dirty="0" err="1">
                <a:effectLst/>
                <a:latin typeface="Sf orson "/>
              </a:rPr>
              <a:t>compra</a:t>
            </a:r>
            <a:r>
              <a:rPr lang="en-US" sz="1900" b="0" i="0" dirty="0">
                <a:effectLst/>
                <a:latin typeface="Sf orson "/>
              </a:rPr>
              <a:t> con </a:t>
            </a:r>
            <a:r>
              <a:rPr lang="en-US" sz="1900" b="0" i="0" dirty="0" err="1">
                <a:effectLst/>
                <a:latin typeface="Sf orson "/>
              </a:rPr>
              <a:t>productos</a:t>
            </a:r>
            <a:r>
              <a:rPr lang="en-US" sz="1900" b="0" i="0" dirty="0">
                <a:effectLst/>
                <a:latin typeface="Sf orson "/>
              </a:rPr>
              <a:t> de </a:t>
            </a:r>
            <a:r>
              <a:rPr lang="en-US" sz="1900" b="0" i="0" dirty="0" err="1">
                <a:effectLst/>
                <a:latin typeface="Sf orson "/>
              </a:rPr>
              <a:t>alimentación</a:t>
            </a:r>
            <a:r>
              <a:rPr lang="en-US" sz="1900" b="0" i="0" dirty="0">
                <a:effectLst/>
                <a:latin typeface="Sf orson "/>
              </a:rPr>
              <a:t> o </a:t>
            </a:r>
            <a:r>
              <a:rPr lang="en-US" sz="1900" b="0" i="0" dirty="0" err="1">
                <a:effectLst/>
                <a:latin typeface="Sf orson "/>
              </a:rPr>
              <a:t>adquieres</a:t>
            </a:r>
            <a:r>
              <a:rPr lang="en-US" sz="1900" b="0" i="0" dirty="0">
                <a:effectLst/>
                <a:latin typeface="Sf orson "/>
              </a:rPr>
              <a:t> un </a:t>
            </a:r>
            <a:r>
              <a:rPr lang="en-US" sz="1900" b="0" i="0" dirty="0" err="1">
                <a:effectLst/>
                <a:latin typeface="Sf orson "/>
              </a:rPr>
              <a:t>un</a:t>
            </a:r>
            <a:r>
              <a:rPr lang="en-US" sz="1900" b="0" i="0" dirty="0">
                <a:effectLst/>
                <a:latin typeface="Sf orson "/>
              </a:rPr>
              <a:t> regalo, </a:t>
            </a:r>
            <a:r>
              <a:rPr lang="en-US" sz="1900" b="0" i="0" dirty="0" err="1">
                <a:effectLst/>
                <a:latin typeface="Sf orson "/>
              </a:rPr>
              <a:t>también</a:t>
            </a:r>
            <a:r>
              <a:rPr lang="en-US" sz="1900" b="0" i="0" dirty="0">
                <a:effectLst/>
                <a:latin typeface="Sf orson "/>
              </a:rPr>
              <a:t> </a:t>
            </a:r>
            <a:r>
              <a:rPr lang="en-US" sz="1900" i="0" dirty="0" err="1">
                <a:effectLst/>
                <a:latin typeface="Sf orson "/>
              </a:rPr>
              <a:t>puedes</a:t>
            </a:r>
            <a:r>
              <a:rPr lang="en-US" sz="1900" i="0" dirty="0">
                <a:effectLst/>
                <a:latin typeface="Sf orson "/>
              </a:rPr>
              <a:t> </a:t>
            </a:r>
            <a:r>
              <a:rPr lang="en-US" sz="1900" i="0" dirty="0" err="1">
                <a:effectLst/>
                <a:latin typeface="Sf orson "/>
              </a:rPr>
              <a:t>ayudar</a:t>
            </a:r>
            <a:r>
              <a:rPr lang="en-US" sz="1900" i="0" dirty="0">
                <a:effectLst/>
                <a:latin typeface="Sf orson "/>
              </a:rPr>
              <a:t> a </a:t>
            </a:r>
            <a:r>
              <a:rPr lang="en-US" sz="1900" i="0" dirty="0" err="1">
                <a:effectLst/>
                <a:latin typeface="Sf orson "/>
              </a:rPr>
              <a:t>construir</a:t>
            </a:r>
            <a:r>
              <a:rPr lang="en-US" sz="1900" i="0" dirty="0">
                <a:effectLst/>
                <a:latin typeface="Sf orson "/>
              </a:rPr>
              <a:t> un </a:t>
            </a:r>
            <a:r>
              <a:rPr lang="en-US" sz="1900" i="0" dirty="0" err="1">
                <a:effectLst/>
                <a:latin typeface="Sf orson "/>
              </a:rPr>
              <a:t>sistema</a:t>
            </a:r>
            <a:r>
              <a:rPr lang="en-US" sz="1900" i="0" dirty="0">
                <a:effectLst/>
                <a:latin typeface="Sf orson "/>
              </a:rPr>
              <a:t> </a:t>
            </a:r>
            <a:r>
              <a:rPr lang="en-US" sz="1900" i="0" dirty="0" err="1">
                <a:effectLst/>
                <a:latin typeface="Sf orson "/>
              </a:rPr>
              <a:t>económico</a:t>
            </a:r>
            <a:r>
              <a:rPr lang="en-US" sz="1900" i="0" dirty="0">
                <a:effectLst/>
                <a:latin typeface="Sf orson "/>
              </a:rPr>
              <a:t> </a:t>
            </a:r>
            <a:r>
              <a:rPr lang="en-US" sz="1900" i="0" dirty="0" err="1">
                <a:effectLst/>
                <a:latin typeface="Sf orson "/>
              </a:rPr>
              <a:t>justo</a:t>
            </a:r>
            <a:r>
              <a:rPr lang="en-US" sz="1900" i="0" dirty="0">
                <a:effectLst/>
                <a:latin typeface="Sf orson "/>
              </a:rPr>
              <a:t> para </a:t>
            </a:r>
            <a:r>
              <a:rPr lang="en-US" sz="1900" i="0" dirty="0" err="1">
                <a:effectLst/>
                <a:latin typeface="Sf orson "/>
              </a:rPr>
              <a:t>todos</a:t>
            </a:r>
            <a:r>
              <a:rPr lang="en-US" sz="1900" i="0" dirty="0">
                <a:effectLst/>
                <a:latin typeface="Sf orson "/>
              </a:rPr>
              <a:t> y </a:t>
            </a:r>
            <a:r>
              <a:rPr lang="en-US" sz="1900" i="0" dirty="0" err="1">
                <a:effectLst/>
                <a:latin typeface="Sf orson "/>
              </a:rPr>
              <a:t>todas</a:t>
            </a:r>
            <a:r>
              <a:rPr lang="en-US" sz="1900" i="0" dirty="0">
                <a:effectLst/>
                <a:latin typeface="Sf orson "/>
              </a:rPr>
              <a:t>.</a:t>
            </a:r>
            <a:r>
              <a:rPr lang="en-US" sz="1900" dirty="0">
                <a:latin typeface="Sf orson "/>
              </a:rPr>
              <a:t>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0273F8B-59C1-7AD6-3843-F5FFC34F4821}"/>
              </a:ext>
            </a:extLst>
          </p:cNvPr>
          <p:cNvSpPr txBox="1"/>
          <p:nvPr/>
        </p:nvSpPr>
        <p:spPr>
          <a:xfrm>
            <a:off x="761998" y="5168560"/>
            <a:ext cx="9859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S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egún el Panel Intergubernamental del Cambio Climático (IPCC), l</a:t>
            </a:r>
            <a:r>
              <a:rPr lang="es-ES" sz="18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as tres mayores causas para el incremento del cambio climático, son la quema de combustibles fósiles, el uso de tierras y la agricultura.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 </a:t>
            </a:r>
            <a:br>
              <a:rPr lang="es-ES" sz="1600" dirty="0">
                <a:latin typeface="Sf orson "/>
              </a:rPr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96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Un plato con frutas&#10;&#10;Descripción generada automáticamente">
            <a:extLst>
              <a:ext uri="{FF2B5EF4-FFF2-40B4-BE49-F238E27FC236}">
                <a16:creationId xmlns:a16="http://schemas.microsoft.com/office/drawing/2014/main" id="{C5008836-1C4C-FFCC-1F88-BF35F4734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976"/>
          <a:stretch/>
        </p:blipFill>
        <p:spPr>
          <a:xfrm>
            <a:off x="3297383" y="0"/>
            <a:ext cx="8891568" cy="6857990"/>
          </a:xfrm>
          <a:prstGeom prst="rect">
            <a:avLst/>
          </a:prstGeom>
          <a:gradFill>
            <a:gsLst>
              <a:gs pos="56000">
                <a:schemeClr val="bg1"/>
              </a:gs>
              <a:gs pos="2000">
                <a:schemeClr val="accent1">
                  <a:lumMod val="5000"/>
                  <a:lumOff val="95000"/>
                  <a:alpha val="7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</a:gra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E6C7635-67CF-15BE-AC98-ED6699BFAE17}"/>
              </a:ext>
            </a:extLst>
          </p:cNvPr>
          <p:cNvSpPr txBox="1"/>
          <p:nvPr/>
        </p:nvSpPr>
        <p:spPr>
          <a:xfrm>
            <a:off x="521113" y="300470"/>
            <a:ext cx="8364268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Sigue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una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dieta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planetaria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  <a:ea typeface="+mj-ea"/>
                <a:cs typeface="+mj-cs"/>
              </a:rPr>
              <a:t>“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  <a:ea typeface="+mj-ea"/>
                <a:cs typeface="+mj-cs"/>
              </a:rPr>
              <a:t>baja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  <a:ea typeface="+mj-ea"/>
                <a:cs typeface="+mj-cs"/>
              </a:rPr>
              <a:t>en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  <a:ea typeface="+mj-ea"/>
                <a:cs typeface="+mj-cs"/>
              </a:rPr>
              <a:t>carbono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  <a:ea typeface="+mj-ea"/>
                <a:cs typeface="+mj-cs"/>
              </a:rPr>
              <a:t>”</a:t>
            </a:r>
            <a:br>
              <a:rPr lang="en-US" sz="32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  <a:ea typeface="+mj-ea"/>
                <a:cs typeface="+mj-cs"/>
              </a:rPr>
            </a:br>
            <a:endParaRPr lang="en-US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Sf orson "/>
              <a:ea typeface="+mj-ea"/>
              <a:cs typeface="+mj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2D246C8-2027-3436-0526-176C8D6C3DC9}"/>
              </a:ext>
            </a:extLst>
          </p:cNvPr>
          <p:cNvSpPr txBox="1"/>
          <p:nvPr/>
        </p:nvSpPr>
        <p:spPr>
          <a:xfrm>
            <a:off x="488233" y="940232"/>
            <a:ext cx="7131767" cy="3742762"/>
          </a:xfrm>
          <a:prstGeom prst="rect">
            <a:avLst/>
          </a:prstGeom>
          <a:gradFill>
            <a:gsLst>
              <a:gs pos="66452">
                <a:schemeClr val="bg1">
                  <a:alpha val="25000"/>
                </a:schemeClr>
              </a:gs>
              <a:gs pos="2000">
                <a:schemeClr val="accent1">
                  <a:lumMod val="5000"/>
                  <a:lumOff val="95000"/>
                  <a:alpha val="7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</a:gradFill>
          <a:effectLst>
            <a:glow rad="1270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900" dirty="0">
                <a:latin typeface="Sf orson "/>
              </a:rPr>
              <a:t>Consume </a:t>
            </a:r>
            <a:r>
              <a:rPr lang="en-US" sz="1900" b="1" dirty="0" err="1">
                <a:latin typeface="Sf orson "/>
              </a:rPr>
              <a:t>alimentos</a:t>
            </a:r>
            <a:r>
              <a:rPr lang="en-US" sz="1900" b="1" dirty="0">
                <a:latin typeface="Sf orson "/>
              </a:rPr>
              <a:t> de </a:t>
            </a:r>
            <a:r>
              <a:rPr lang="en-US" sz="1900" b="1" dirty="0" err="1">
                <a:latin typeface="Sf orson "/>
              </a:rPr>
              <a:t>temporada</a:t>
            </a:r>
            <a:r>
              <a:rPr lang="en-US" sz="1900" b="1" dirty="0">
                <a:latin typeface="Sf orson "/>
              </a:rPr>
              <a:t> y de </a:t>
            </a:r>
            <a:r>
              <a:rPr lang="en-US" sz="1900" b="1" dirty="0" err="1">
                <a:latin typeface="Sf orson "/>
              </a:rPr>
              <a:t>proximidad</a:t>
            </a:r>
            <a:r>
              <a:rPr lang="en-US" sz="1900" dirty="0">
                <a:latin typeface="Sf orson "/>
              </a:rPr>
              <a:t>.</a:t>
            </a:r>
            <a:endParaRPr lang="en-US" sz="1900" b="0" i="0" dirty="0">
              <a:effectLst/>
              <a:latin typeface="Sf orson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     </a:t>
            </a:r>
            <a:endParaRPr lang="en-US" sz="1700" dirty="0">
              <a:latin typeface="Sf orson 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994DB4E-A9AB-D1F5-2B0C-57B19D909DF3}"/>
              </a:ext>
            </a:extLst>
          </p:cNvPr>
          <p:cNvSpPr txBox="1"/>
          <p:nvPr/>
        </p:nvSpPr>
        <p:spPr>
          <a:xfrm>
            <a:off x="437985" y="2943961"/>
            <a:ext cx="8530524" cy="3468642"/>
          </a:xfrm>
          <a:prstGeom prst="rect">
            <a:avLst/>
          </a:prstGeom>
          <a:gradFill>
            <a:gsLst>
              <a:gs pos="56000">
                <a:schemeClr val="bg1"/>
              </a:gs>
              <a:gs pos="2000">
                <a:schemeClr val="accent1">
                  <a:lumMod val="5000"/>
                  <a:lumOff val="95000"/>
                  <a:alpha val="7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</a:gra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latin typeface="Sf orson "/>
              </a:rPr>
              <a:t>Consume </a:t>
            </a:r>
            <a:r>
              <a:rPr lang="en-US" sz="1800" dirty="0" err="1">
                <a:latin typeface="Sf orson "/>
              </a:rPr>
              <a:t>más</a:t>
            </a:r>
            <a:r>
              <a:rPr lang="en-US" sz="1800" dirty="0">
                <a:latin typeface="Sf orson "/>
              </a:rPr>
              <a:t> </a:t>
            </a:r>
            <a:r>
              <a:rPr lang="en-US" sz="1800" dirty="0" err="1">
                <a:latin typeface="Sf orson "/>
              </a:rPr>
              <a:t>vegetales</a:t>
            </a:r>
            <a:r>
              <a:rPr lang="en-US" sz="1800" dirty="0">
                <a:latin typeface="Sf orson "/>
              </a:rPr>
              <a:t>, </a:t>
            </a:r>
            <a:r>
              <a:rPr lang="en-US" sz="1800" dirty="0" err="1">
                <a:latin typeface="Sf orson "/>
              </a:rPr>
              <a:t>fruta</a:t>
            </a:r>
            <a:r>
              <a:rPr lang="en-US" sz="1800" dirty="0">
                <a:latin typeface="Sf orson "/>
              </a:rPr>
              <a:t> y </a:t>
            </a:r>
            <a:r>
              <a:rPr lang="en-US" sz="1800" dirty="0" err="1">
                <a:latin typeface="Sf orson "/>
              </a:rPr>
              <a:t>cereales</a:t>
            </a:r>
            <a:r>
              <a:rPr lang="en-US" dirty="0">
                <a:latin typeface="Sf orson "/>
              </a:rPr>
              <a:t> </a:t>
            </a:r>
            <a:r>
              <a:rPr lang="en-US" dirty="0" err="1">
                <a:latin typeface="Sf orson "/>
              </a:rPr>
              <a:t>integrales</a:t>
            </a:r>
            <a:r>
              <a:rPr lang="en-US" dirty="0">
                <a:latin typeface="Sf orson "/>
              </a:rPr>
              <a:t>. </a:t>
            </a:r>
            <a:r>
              <a:rPr lang="en-US" sz="1800" dirty="0">
                <a:latin typeface="Sf orson "/>
              </a:rPr>
              <a:t>Reduce la ingesta de </a:t>
            </a:r>
            <a:r>
              <a:rPr lang="en-US" sz="1800" dirty="0" err="1">
                <a:latin typeface="Sf orson "/>
              </a:rPr>
              <a:t>proteínas</a:t>
            </a:r>
            <a:r>
              <a:rPr lang="en-US" sz="1800" dirty="0">
                <a:latin typeface="Sf orson "/>
              </a:rPr>
              <a:t> </a:t>
            </a:r>
            <a:r>
              <a:rPr lang="en-US" sz="1800" dirty="0" err="1">
                <a:latin typeface="Sf orson "/>
              </a:rPr>
              <a:t>animales</a:t>
            </a:r>
            <a:r>
              <a:rPr lang="en-US" sz="1800" dirty="0">
                <a:latin typeface="Sf orson "/>
              </a:rPr>
              <a:t> y consume carne de </a:t>
            </a:r>
            <a:r>
              <a:rPr lang="en-US" sz="1800" dirty="0" err="1">
                <a:latin typeface="Sf orson "/>
              </a:rPr>
              <a:t>buena</a:t>
            </a:r>
            <a:r>
              <a:rPr lang="en-US" sz="1800" dirty="0">
                <a:latin typeface="Sf orson "/>
              </a:rPr>
              <a:t> </a:t>
            </a:r>
            <a:r>
              <a:rPr lang="en-US" sz="1800" dirty="0" err="1">
                <a:latin typeface="Sf orson "/>
              </a:rPr>
              <a:t>calidad</a:t>
            </a:r>
            <a:r>
              <a:rPr lang="en-US" sz="1800" dirty="0">
                <a:latin typeface="Sf orson "/>
              </a:rPr>
              <a:t> –con </a:t>
            </a:r>
            <a:r>
              <a:rPr lang="en-US" sz="1800" dirty="0" err="1">
                <a:latin typeface="Sf orson "/>
              </a:rPr>
              <a:t>garantía</a:t>
            </a:r>
            <a:r>
              <a:rPr lang="en-US" sz="1800" dirty="0">
                <a:latin typeface="Sf orson "/>
              </a:rPr>
              <a:t> de </a:t>
            </a:r>
            <a:r>
              <a:rPr lang="en-US" sz="1800" dirty="0" err="1">
                <a:latin typeface="Sf orson "/>
              </a:rPr>
              <a:t>bienestar</a:t>
            </a:r>
            <a:r>
              <a:rPr lang="en-US" sz="1800" dirty="0">
                <a:latin typeface="Sf orson "/>
              </a:rPr>
              <a:t> animal-.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800" dirty="0">
              <a:latin typeface="Sf orson 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i="0" dirty="0">
                <a:effectLst/>
                <a:latin typeface="Sf orson "/>
              </a:rPr>
              <a:t>Reduce la </a:t>
            </a:r>
            <a:r>
              <a:rPr lang="en-US" b="0" i="0" dirty="0" err="1">
                <a:effectLst/>
                <a:latin typeface="Sf orson "/>
              </a:rPr>
              <a:t>cantidad</a:t>
            </a:r>
            <a:r>
              <a:rPr lang="en-US" b="0" i="0" dirty="0">
                <a:effectLst/>
                <a:latin typeface="Sf orson "/>
              </a:rPr>
              <a:t> de </a:t>
            </a:r>
            <a:r>
              <a:rPr lang="en-US" b="0" i="0" dirty="0" err="1">
                <a:effectLst/>
                <a:latin typeface="Sf orson "/>
              </a:rPr>
              <a:t>envases</a:t>
            </a:r>
            <a:r>
              <a:rPr lang="en-US" dirty="0">
                <a:latin typeface="Sf orson "/>
              </a:rPr>
              <a:t>, </a:t>
            </a:r>
            <a:r>
              <a:rPr lang="en-US" dirty="0" err="1">
                <a:latin typeface="Sf orson "/>
              </a:rPr>
              <a:t>especialmente</a:t>
            </a:r>
            <a:r>
              <a:rPr lang="en-US" dirty="0">
                <a:latin typeface="Sf orson "/>
              </a:rPr>
              <a:t> de </a:t>
            </a:r>
            <a:r>
              <a:rPr lang="en-US" dirty="0" err="1">
                <a:latin typeface="Sf orson "/>
              </a:rPr>
              <a:t>plástico</a:t>
            </a:r>
            <a:r>
              <a:rPr lang="en-US" dirty="0">
                <a:latin typeface="Sf orson "/>
              </a:rPr>
              <a:t> y </a:t>
            </a:r>
            <a:r>
              <a:rPr lang="en-US" dirty="0" err="1">
                <a:latin typeface="Sf orson "/>
              </a:rPr>
              <a:t>compra</a:t>
            </a:r>
            <a:r>
              <a:rPr lang="en-US" dirty="0">
                <a:latin typeface="Sf orson "/>
              </a:rPr>
              <a:t> </a:t>
            </a:r>
            <a:r>
              <a:rPr lang="en-US" dirty="0" err="1">
                <a:latin typeface="Sf orson "/>
              </a:rPr>
              <a:t>agranel</a:t>
            </a:r>
            <a:r>
              <a:rPr lang="en-US" dirty="0">
                <a:latin typeface="Sf orson "/>
              </a:rPr>
              <a:t>.</a:t>
            </a:r>
            <a:endParaRPr lang="en-US" b="0" i="0" dirty="0">
              <a:effectLst/>
              <a:latin typeface="Sf orson 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i="0" dirty="0">
                <a:effectLst/>
                <a:latin typeface="Sf orson "/>
              </a:rPr>
              <a:t>Compra </a:t>
            </a:r>
            <a:r>
              <a:rPr lang="en-US" b="1" i="0" dirty="0" err="1">
                <a:effectLst/>
                <a:latin typeface="Sf orson "/>
              </a:rPr>
              <a:t>cerca</a:t>
            </a:r>
            <a:r>
              <a:rPr lang="en-US" b="1" i="0" dirty="0">
                <a:effectLst/>
                <a:latin typeface="Sf orson "/>
              </a:rPr>
              <a:t> de casa</a:t>
            </a:r>
            <a:r>
              <a:rPr lang="en-US" b="0" i="0" dirty="0">
                <a:effectLst/>
                <a:latin typeface="Sf orson "/>
              </a:rPr>
              <a:t>, </a:t>
            </a:r>
            <a:r>
              <a:rPr lang="en-US" b="0" i="0" dirty="0" err="1">
                <a:effectLst/>
                <a:latin typeface="Sf orson "/>
              </a:rPr>
              <a:t>en</a:t>
            </a:r>
            <a:r>
              <a:rPr lang="en-US" dirty="0">
                <a:latin typeface="Sf orson "/>
              </a:rPr>
              <a:t> los </a:t>
            </a:r>
            <a:r>
              <a:rPr lang="en-US" dirty="0" err="1">
                <a:latin typeface="Sf orson "/>
              </a:rPr>
              <a:t>comercios</a:t>
            </a:r>
            <a:r>
              <a:rPr lang="en-US" dirty="0">
                <a:latin typeface="Sf orson "/>
              </a:rPr>
              <a:t> de barrio, </a:t>
            </a:r>
            <a:r>
              <a:rPr lang="en-US" b="0" i="0" dirty="0" err="1">
                <a:effectLst/>
                <a:latin typeface="Sf orson "/>
              </a:rPr>
              <a:t>desplazandote</a:t>
            </a:r>
            <a:r>
              <a:rPr lang="en-US" b="0" i="0" dirty="0">
                <a:effectLst/>
                <a:latin typeface="Sf orson "/>
              </a:rPr>
              <a:t> a pie o </a:t>
            </a:r>
            <a:r>
              <a:rPr lang="en-US" b="0" i="0" dirty="0" err="1">
                <a:effectLst/>
                <a:latin typeface="Sf orson "/>
              </a:rPr>
              <a:t>en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b="0" i="0" dirty="0" err="1">
                <a:effectLst/>
                <a:latin typeface="Sf orson "/>
              </a:rPr>
              <a:t>bici</a:t>
            </a:r>
            <a:r>
              <a:rPr lang="en-US" b="0" i="0" dirty="0">
                <a:effectLst/>
                <a:latin typeface="Sf orson "/>
              </a:rPr>
              <a:t>, y </a:t>
            </a:r>
            <a:r>
              <a:rPr lang="en-US" b="0" i="0" dirty="0" err="1">
                <a:effectLst/>
                <a:latin typeface="Sf orson "/>
              </a:rPr>
              <a:t>llevando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b="0" i="0" dirty="0" err="1">
                <a:effectLst/>
                <a:latin typeface="Sf orson "/>
              </a:rPr>
              <a:t>tus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b="0" i="0" dirty="0" err="1">
                <a:effectLst/>
                <a:latin typeface="Sf orson "/>
              </a:rPr>
              <a:t>bolsas</a:t>
            </a:r>
            <a:r>
              <a:rPr lang="en-US" b="0" i="0" dirty="0">
                <a:effectLst/>
                <a:latin typeface="Sf orson "/>
              </a:rPr>
              <a:t> de </a:t>
            </a:r>
            <a:r>
              <a:rPr lang="en-US" b="0" i="0" dirty="0" err="1">
                <a:effectLst/>
                <a:latin typeface="Sf orson "/>
              </a:rPr>
              <a:t>algodón</a:t>
            </a:r>
            <a:r>
              <a:rPr lang="en-US" b="0" i="0" dirty="0">
                <a:effectLst/>
                <a:latin typeface="Sf orson "/>
              </a:rPr>
              <a:t>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b="1" i="0" dirty="0">
                <a:effectLst/>
                <a:latin typeface="Sf orson "/>
              </a:rPr>
              <a:t>Cocina de forma adecuada. </a:t>
            </a:r>
            <a:r>
              <a:rPr lang="es-ES" dirty="0">
                <a:latin typeface="Sf orson "/>
              </a:rPr>
              <a:t>A</a:t>
            </a:r>
            <a:r>
              <a:rPr lang="es-ES" i="0" dirty="0">
                <a:effectLst/>
                <a:latin typeface="Sf orson "/>
              </a:rPr>
              <a:t>dapta los recipientes al tamaño del quemador para evitar pérdidas de calor; trocea bien los ingredientes para facilitar el cocinado; apaga el fuego o el horno unos minutos antes y aprovecha el calor residual </a:t>
            </a:r>
            <a:r>
              <a:rPr lang="es-ES" b="0" i="0" dirty="0">
                <a:effectLst/>
                <a:latin typeface="Sf orson "/>
              </a:rPr>
              <a:t>para terminar de cocinar.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1800" b="1" dirty="0">
                <a:latin typeface="Sf orson "/>
              </a:rPr>
              <a:t>No desperd</a:t>
            </a:r>
            <a:r>
              <a:rPr lang="es-ES" b="1" dirty="0">
                <a:latin typeface="Sf orson "/>
              </a:rPr>
              <a:t>icies </a:t>
            </a:r>
            <a:r>
              <a:rPr lang="es-ES" dirty="0">
                <a:latin typeface="Sf orson "/>
              </a:rPr>
              <a:t>o tires comida. Congela lo que no vayas a consumir y no confundas las fechas de consumo preferente con las de caducidad.</a:t>
            </a:r>
            <a:endParaRPr lang="en-US" sz="1800" i="0" dirty="0">
              <a:effectLst/>
              <a:latin typeface="Sf orson 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A970EC6-6C37-AF86-DEF4-08D3D69FBBF5}"/>
              </a:ext>
            </a:extLst>
          </p:cNvPr>
          <p:cNvSpPr txBox="1"/>
          <p:nvPr/>
        </p:nvSpPr>
        <p:spPr>
          <a:xfrm>
            <a:off x="884217" y="1257537"/>
            <a:ext cx="63397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Si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tenemos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cualquier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alimento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a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nuestra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disposición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en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cualquier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época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del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año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se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debe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a que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esas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frutas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y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verduras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provienen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 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de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regiones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de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otras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latitudes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muy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alejadas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de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nuestro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hogar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, lo que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supone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un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gasto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tremendo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en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energía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para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su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transporte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, con la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consiguiente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emisión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 de gases </a:t>
            </a:r>
            <a:r>
              <a:rPr lang="en-US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contaminantes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f orson "/>
              </a:rPr>
              <a:t>.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f orson "/>
              </a:rPr>
              <a:t> </a:t>
            </a:r>
            <a:br>
              <a:rPr lang="en-US" sz="1800" dirty="0">
                <a:latin typeface="Sf orson "/>
              </a:rPr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01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FD7B8E-972C-55EE-7A0A-8B0492500077}"/>
              </a:ext>
            </a:extLst>
          </p:cNvPr>
          <p:cNvSpPr txBox="1"/>
          <p:nvPr/>
        </p:nvSpPr>
        <p:spPr>
          <a:xfrm>
            <a:off x="6151294" y="486184"/>
            <a:ext cx="5397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  <a:ea typeface="+mj-ea"/>
                <a:cs typeface="+mj-cs"/>
              </a:rPr>
              <a:t>Reduce los </a:t>
            </a:r>
            <a:r>
              <a:rPr lang="en-US" sz="3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  <a:ea typeface="+mj-ea"/>
                <a:cs typeface="+mj-cs"/>
              </a:rPr>
              <a:t>plásticos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Sf orson "/>
              <a:ea typeface="+mj-ea"/>
              <a:cs typeface="+mj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66A39AA-3ED5-EBA9-27D9-7C90BB901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3" y="1133909"/>
            <a:ext cx="4555700" cy="1662830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Imagen 10" descr="Imagen que contiene natación, tabla, agua, alimentos&#10;&#10;Descripción generada automáticamente">
            <a:extLst>
              <a:ext uri="{FF2B5EF4-FFF2-40B4-BE49-F238E27FC236}">
                <a16:creationId xmlns:a16="http://schemas.microsoft.com/office/drawing/2014/main" id="{80D458E5-65C9-4359-6BD0-292B40332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8353" y="3611385"/>
            <a:ext cx="4555700" cy="2562581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CE43E14-3864-A549-4468-F0AC5EDD78CE}"/>
              </a:ext>
            </a:extLst>
          </p:cNvPr>
          <p:cNvSpPr txBox="1"/>
          <p:nvPr/>
        </p:nvSpPr>
        <p:spPr>
          <a:xfrm>
            <a:off x="6151294" y="1946684"/>
            <a:ext cx="581903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00050" indent="-285750">
              <a:lnSpc>
                <a:spcPct val="9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900" b="1" dirty="0" err="1">
                <a:latin typeface="Sf orson "/>
              </a:rPr>
              <a:t>Elimina</a:t>
            </a:r>
            <a:r>
              <a:rPr lang="en-US" sz="1900" b="1" dirty="0">
                <a:latin typeface="Sf orson "/>
              </a:rPr>
              <a:t> </a:t>
            </a:r>
            <a:r>
              <a:rPr lang="en-US" sz="1900" b="1" dirty="0" err="1">
                <a:latin typeface="Sf orson "/>
              </a:rPr>
              <a:t>el</a:t>
            </a:r>
            <a:r>
              <a:rPr lang="en-US" sz="1900" b="1" dirty="0">
                <a:latin typeface="Sf orson "/>
              </a:rPr>
              <a:t> </a:t>
            </a:r>
            <a:r>
              <a:rPr lang="en-US" sz="1900" b="1" dirty="0" err="1">
                <a:effectLst/>
                <a:latin typeface="Sf orson "/>
              </a:rPr>
              <a:t>agua</a:t>
            </a:r>
            <a:r>
              <a:rPr lang="en-US" sz="1900" b="1" dirty="0">
                <a:effectLst/>
                <a:latin typeface="Sf orson "/>
              </a:rPr>
              <a:t> </a:t>
            </a:r>
            <a:r>
              <a:rPr lang="en-US" sz="1900" b="1" dirty="0" err="1">
                <a:effectLst/>
                <a:latin typeface="Sf orson "/>
              </a:rPr>
              <a:t>envasada</a:t>
            </a:r>
            <a:endParaRPr lang="en-US" sz="1900" dirty="0">
              <a:effectLst/>
              <a:latin typeface="Sf orson 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Cada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minuto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se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tira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un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millón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botellas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plástico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en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el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mundo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. El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agua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del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grifo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es tan potable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como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el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agua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envasada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y,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en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ocasiones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,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incluso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más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saludable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. Y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sino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, la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instalación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 un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aparato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purificador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pueden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solventar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el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asunto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. </a:t>
            </a:r>
          </a:p>
          <a:p>
            <a:pPr marL="342900" indent="-342900">
              <a:lnSpc>
                <a:spcPct val="9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900" b="1" dirty="0" err="1">
                <a:effectLst/>
                <a:latin typeface="Sf orson "/>
              </a:rPr>
              <a:t>En</a:t>
            </a:r>
            <a:r>
              <a:rPr lang="en-US" sz="1900" b="1" dirty="0">
                <a:effectLst/>
                <a:latin typeface="Sf orson "/>
              </a:rPr>
              <a:t> la </a:t>
            </a:r>
            <a:r>
              <a:rPr lang="en-US" sz="1900" b="1" dirty="0" err="1">
                <a:effectLst/>
                <a:latin typeface="Sf orson "/>
              </a:rPr>
              <a:t>oficina</a:t>
            </a:r>
            <a:r>
              <a:rPr lang="en-US" sz="1900" b="1" dirty="0">
                <a:effectLst/>
                <a:latin typeface="Sf orson "/>
              </a:rPr>
              <a:t>, </a:t>
            </a:r>
            <a:r>
              <a:rPr lang="en-US" sz="1900" b="1" dirty="0" err="1">
                <a:effectLst/>
                <a:latin typeface="Sf orson "/>
              </a:rPr>
              <a:t>tu</a:t>
            </a:r>
            <a:r>
              <a:rPr lang="en-US" sz="1900" b="1" dirty="0">
                <a:effectLst/>
                <a:latin typeface="Sf orson "/>
              </a:rPr>
              <a:t> </a:t>
            </a:r>
            <a:r>
              <a:rPr lang="en-US" sz="1900" b="1" dirty="0" err="1">
                <a:effectLst/>
                <a:latin typeface="Sf orson "/>
              </a:rPr>
              <a:t>propia</a:t>
            </a:r>
            <a:r>
              <a:rPr lang="en-US" sz="1900" b="1" dirty="0">
                <a:effectLst/>
                <a:latin typeface="Sf orson "/>
              </a:rPr>
              <a:t> </a:t>
            </a:r>
            <a:r>
              <a:rPr lang="en-US" sz="1900" b="1" dirty="0" err="1">
                <a:effectLst/>
                <a:latin typeface="Sf orson "/>
              </a:rPr>
              <a:t>taza</a:t>
            </a:r>
            <a:r>
              <a:rPr lang="en-US" sz="1900" b="1" dirty="0">
                <a:effectLst/>
                <a:latin typeface="Sf orson "/>
              </a:rPr>
              <a:t> o </a:t>
            </a:r>
            <a:r>
              <a:rPr lang="en-US" sz="1900" b="1" dirty="0" err="1">
                <a:effectLst/>
                <a:latin typeface="Sf orson "/>
              </a:rPr>
              <a:t>botella</a:t>
            </a:r>
            <a:endParaRPr lang="en-US" sz="1900" b="1" dirty="0">
              <a:effectLst/>
              <a:latin typeface="Sf orson "/>
            </a:endParaRPr>
          </a:p>
          <a:p>
            <a:pPr marL="342900" indent="-342900">
              <a:lnSpc>
                <a:spcPct val="9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900" b="1" dirty="0">
                <a:effectLst/>
                <a:latin typeface="Sf orson "/>
              </a:rPr>
              <a:t>Café </a:t>
            </a:r>
            <a:r>
              <a:rPr lang="en-US" sz="1900" b="1" dirty="0" err="1">
                <a:effectLst/>
                <a:latin typeface="Sf orson "/>
              </a:rPr>
              <a:t>sí</a:t>
            </a:r>
            <a:r>
              <a:rPr lang="en-US" sz="1900" b="1" dirty="0">
                <a:effectLst/>
                <a:latin typeface="Sf orson "/>
              </a:rPr>
              <a:t>, </a:t>
            </a:r>
            <a:r>
              <a:rPr lang="en-US" sz="1900" b="1" dirty="0" err="1">
                <a:effectLst/>
                <a:latin typeface="Sf orson "/>
              </a:rPr>
              <a:t>pero</a:t>
            </a:r>
            <a:r>
              <a:rPr lang="en-US" sz="1900" b="1" dirty="0">
                <a:effectLst/>
                <a:latin typeface="Sf orson "/>
              </a:rPr>
              <a:t> no </a:t>
            </a:r>
            <a:r>
              <a:rPr lang="en-US" sz="1900" b="1" dirty="0" err="1">
                <a:effectLst/>
                <a:latin typeface="Sf orson "/>
              </a:rPr>
              <a:t>en</a:t>
            </a:r>
            <a:r>
              <a:rPr lang="en-US" sz="1900" b="1" dirty="0">
                <a:effectLst/>
                <a:latin typeface="Sf orson "/>
              </a:rPr>
              <a:t> </a:t>
            </a:r>
            <a:r>
              <a:rPr lang="en-US" sz="1900" b="1" dirty="0" err="1">
                <a:effectLst/>
                <a:latin typeface="Sf orson "/>
              </a:rPr>
              <a:t>cápsulas</a:t>
            </a:r>
            <a:r>
              <a:rPr lang="en-US" sz="1900" b="1" dirty="0">
                <a:latin typeface="Sf orson "/>
              </a:rPr>
              <a:t>. </a:t>
            </a:r>
          </a:p>
          <a:p>
            <a:pPr marL="114300">
              <a:lnSpc>
                <a:spcPct val="90000"/>
              </a:lnSpc>
              <a:spcAft>
                <a:spcPts val="800"/>
              </a:spcAft>
            </a:pP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Asegúrate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 que no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conviertes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tu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placer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en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un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foco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contaminación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. La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cafetera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italiana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toda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la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vida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no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contamina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y tan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sólo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tardarás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1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minuto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más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.</a:t>
            </a:r>
            <a:r>
              <a:rPr 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</a:p>
          <a:p>
            <a:pPr marL="400050" indent="-285750">
              <a:lnSpc>
                <a:spcPct val="9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900" b="1" dirty="0" err="1">
                <a:effectLst/>
                <a:latin typeface="Sf orson "/>
              </a:rPr>
              <a:t>Jabón</a:t>
            </a:r>
            <a:r>
              <a:rPr lang="en-US" sz="1900" b="1" dirty="0">
                <a:effectLst/>
                <a:latin typeface="Sf orson "/>
              </a:rPr>
              <a:t> de pastilla </a:t>
            </a:r>
            <a:r>
              <a:rPr lang="en-US" sz="1900" b="1" dirty="0" err="1">
                <a:effectLst/>
                <a:latin typeface="Sf orson "/>
              </a:rPr>
              <a:t>en</a:t>
            </a:r>
            <a:r>
              <a:rPr lang="en-US" sz="1900" b="1" dirty="0">
                <a:effectLst/>
                <a:latin typeface="Sf orson "/>
              </a:rPr>
              <a:t> </a:t>
            </a:r>
            <a:r>
              <a:rPr lang="en-US" sz="1900" b="1" dirty="0" err="1">
                <a:effectLst/>
                <a:latin typeface="Sf orson "/>
              </a:rPr>
              <a:t>vez</a:t>
            </a:r>
            <a:r>
              <a:rPr lang="en-US" sz="1900" b="1" dirty="0">
                <a:effectLst/>
                <a:latin typeface="Sf orson "/>
              </a:rPr>
              <a:t> de </a:t>
            </a:r>
            <a:r>
              <a:rPr lang="en-US" sz="1900" b="1" dirty="0" err="1">
                <a:effectLst/>
                <a:latin typeface="Sf orson "/>
              </a:rPr>
              <a:t>dispensador</a:t>
            </a:r>
            <a:r>
              <a:rPr lang="en-US" sz="1900" b="1" dirty="0">
                <a:effectLst/>
                <a:latin typeface="Sf orson "/>
              </a:rPr>
              <a:t> de </a:t>
            </a:r>
            <a:r>
              <a:rPr lang="en-US" sz="1900" b="1" dirty="0" err="1">
                <a:effectLst/>
                <a:latin typeface="Sf orson "/>
              </a:rPr>
              <a:t>plástico</a:t>
            </a:r>
            <a:endParaRPr lang="en-US" sz="1900" dirty="0">
              <a:effectLst/>
              <a:latin typeface="Sf orson "/>
            </a:endParaRPr>
          </a:p>
          <a:p>
            <a:pPr marL="400050" indent="-285750">
              <a:lnSpc>
                <a:spcPct val="9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900" b="1" dirty="0">
                <a:effectLst/>
                <a:latin typeface="Sf orson "/>
              </a:rPr>
              <a:t>Para </a:t>
            </a:r>
            <a:r>
              <a:rPr lang="en-US" sz="1900" b="1" dirty="0" err="1">
                <a:effectLst/>
                <a:latin typeface="Sf orson "/>
              </a:rPr>
              <a:t>el</a:t>
            </a:r>
            <a:r>
              <a:rPr lang="en-US" sz="1900" b="1" dirty="0">
                <a:effectLst/>
                <a:latin typeface="Sf orson "/>
              </a:rPr>
              <a:t> </a:t>
            </a:r>
            <a:r>
              <a:rPr lang="en-US" sz="1900" b="1" dirty="0" err="1">
                <a:effectLst/>
                <a:latin typeface="Sf orson "/>
              </a:rPr>
              <a:t>perro</a:t>
            </a:r>
            <a:r>
              <a:rPr lang="en-US" sz="1900" b="1" dirty="0">
                <a:effectLst/>
                <a:latin typeface="Sf orson "/>
              </a:rPr>
              <a:t>, </a:t>
            </a:r>
            <a:r>
              <a:rPr lang="en-US" sz="1900" b="1" dirty="0" err="1">
                <a:effectLst/>
                <a:latin typeface="Sf orson "/>
              </a:rPr>
              <a:t>papel</a:t>
            </a:r>
            <a:r>
              <a:rPr lang="en-US" sz="1900" b="1" dirty="0">
                <a:effectLst/>
                <a:latin typeface="Sf orson "/>
              </a:rPr>
              <a:t> de </a:t>
            </a:r>
            <a:r>
              <a:rPr lang="en-US" sz="1900" b="1" dirty="0" err="1">
                <a:effectLst/>
                <a:latin typeface="Sf orson "/>
              </a:rPr>
              <a:t>periódico</a:t>
            </a:r>
            <a:r>
              <a:rPr lang="en-US" sz="1900" b="1" dirty="0">
                <a:effectLst/>
                <a:latin typeface="Sf orson "/>
              </a:rPr>
              <a:t> </a:t>
            </a:r>
            <a:r>
              <a:rPr lang="en-US" sz="1900" b="1" dirty="0" err="1">
                <a:effectLst/>
                <a:latin typeface="Sf orson "/>
              </a:rPr>
              <a:t>en</a:t>
            </a:r>
            <a:r>
              <a:rPr lang="en-US" sz="1900" b="1" dirty="0">
                <a:effectLst/>
                <a:latin typeface="Sf orson "/>
              </a:rPr>
              <a:t> </a:t>
            </a:r>
            <a:r>
              <a:rPr lang="en-US" sz="1900" b="1" dirty="0" err="1">
                <a:effectLst/>
                <a:latin typeface="Sf orson "/>
              </a:rPr>
              <a:t>vez</a:t>
            </a:r>
            <a:r>
              <a:rPr lang="en-US" sz="1900" b="1" dirty="0">
                <a:effectLst/>
                <a:latin typeface="Sf orson "/>
              </a:rPr>
              <a:t> de </a:t>
            </a:r>
            <a:r>
              <a:rPr lang="en-US" sz="1900" b="1" dirty="0" err="1">
                <a:effectLst/>
                <a:latin typeface="Sf orson "/>
              </a:rPr>
              <a:t>bolsitas</a:t>
            </a:r>
            <a:endParaRPr lang="en-US" sz="1900" b="1" dirty="0">
              <a:latin typeface="Sf orson "/>
            </a:endParaRPr>
          </a:p>
          <a:p>
            <a:pPr marL="114300">
              <a:lnSpc>
                <a:spcPct val="90000"/>
              </a:lnSpc>
              <a:spcAft>
                <a:spcPts val="800"/>
              </a:spcAft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(o al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menos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que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sean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biodegradables)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837BB32-8F59-4E95-FDDF-4DADA57945E9}"/>
              </a:ext>
            </a:extLst>
          </p:cNvPr>
          <p:cNvSpPr txBox="1"/>
          <p:nvPr/>
        </p:nvSpPr>
        <p:spPr>
          <a:xfrm>
            <a:off x="665020" y="1185471"/>
            <a:ext cx="10861962" cy="4882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1900" b="0" i="0" dirty="0">
                <a:effectLst/>
                <a:latin typeface="Sf orson "/>
              </a:rPr>
            </a:br>
            <a:r>
              <a:rPr lang="en-US" b="0" i="0" dirty="0" err="1">
                <a:effectLst/>
                <a:latin typeface="Sf orson "/>
              </a:rPr>
              <a:t>Piensa</a:t>
            </a:r>
            <a:r>
              <a:rPr lang="en-US" b="0" i="0" dirty="0">
                <a:effectLst/>
                <a:latin typeface="Sf orson "/>
              </a:rPr>
              <a:t> bien </a:t>
            </a:r>
            <a:r>
              <a:rPr lang="en-US" b="0" i="0" dirty="0" err="1">
                <a:effectLst/>
                <a:latin typeface="Sf orson "/>
              </a:rPr>
              <a:t>si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b="0" i="0" dirty="0" err="1">
                <a:effectLst/>
                <a:latin typeface="Sf orson "/>
              </a:rPr>
              <a:t>necesitas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b="0" i="0" dirty="0" err="1">
                <a:effectLst/>
                <a:latin typeface="Sf orson "/>
              </a:rPr>
              <a:t>esa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b="0" i="0" dirty="0" err="1">
                <a:effectLst/>
                <a:latin typeface="Sf orson "/>
              </a:rPr>
              <a:t>prenda</a:t>
            </a:r>
            <a:r>
              <a:rPr lang="en-US" b="0" i="0" dirty="0">
                <a:effectLst/>
                <a:latin typeface="Sf orson "/>
              </a:rPr>
              <a:t> antes de </a:t>
            </a:r>
            <a:r>
              <a:rPr lang="en-US" b="0" i="0" dirty="0" err="1">
                <a:effectLst/>
                <a:latin typeface="Sf orson "/>
              </a:rPr>
              <a:t>comprar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b="0" i="0" dirty="0" err="1">
                <a:effectLst/>
                <a:latin typeface="Sf orson "/>
              </a:rPr>
              <a:t>impulsivamente</a:t>
            </a:r>
            <a:r>
              <a:rPr lang="en-US" b="0" i="0" dirty="0">
                <a:effectLst/>
                <a:latin typeface="Sf orson "/>
              </a:rPr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L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os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niveles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consumo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actual son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insostenibles</a:t>
            </a:r>
            <a:endParaRPr lang="en-US" sz="17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f orson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No hay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planeta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 B</a:t>
            </a:r>
            <a:endParaRPr lang="en-US" sz="17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f orson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0" i="0" dirty="0">
              <a:effectLst/>
              <a:latin typeface="Sf orson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dirty="0">
                <a:effectLst/>
                <a:latin typeface="Sf orson "/>
              </a:rPr>
              <a:t>Lee bien </a:t>
            </a:r>
            <a:r>
              <a:rPr lang="en-US" b="0" i="0" dirty="0" err="1">
                <a:effectLst/>
                <a:latin typeface="Sf orson "/>
              </a:rPr>
              <a:t>el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b="0" i="0" dirty="0" err="1">
                <a:effectLst/>
                <a:latin typeface="Sf orson "/>
              </a:rPr>
              <a:t>etiquetado</a:t>
            </a:r>
            <a:r>
              <a:rPr lang="en-US" b="0" i="0" dirty="0">
                <a:effectLst/>
                <a:latin typeface="Sf orson "/>
              </a:rPr>
              <a:t>:</a:t>
            </a:r>
            <a:endParaRPr lang="en-US" dirty="0">
              <a:latin typeface="Sf orson 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E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lige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composición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materias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naturales (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algodón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,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lino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,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cáñamo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,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lana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.. 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Elige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el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origen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(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preferiblemente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local o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europeo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a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países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muy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lejanos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dónde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las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condiciones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trabajo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dignas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no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están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garantizadas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Opta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por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prendas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 con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certificaciones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sociales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 (Comercio Justo) y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medioambientales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 (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materias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primas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orgánicas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, 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recicladas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)</a:t>
            </a:r>
            <a:endParaRPr lang="en-US" sz="17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f orson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>
              <a:latin typeface="Sf orson 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FD7B8E-972C-55EE-7A0A-8B0492500077}"/>
              </a:ext>
            </a:extLst>
          </p:cNvPr>
          <p:cNvSpPr txBox="1"/>
          <p:nvPr/>
        </p:nvSpPr>
        <p:spPr>
          <a:xfrm>
            <a:off x="649432" y="0"/>
            <a:ext cx="11314545" cy="1041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Reduce </a:t>
            </a:r>
            <a:r>
              <a:rPr lang="en-US" sz="3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tu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 </a:t>
            </a:r>
            <a:r>
              <a:rPr lang="en-US" sz="3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consumo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 de </a:t>
            </a:r>
            <a:r>
              <a:rPr lang="en-US" sz="3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ropa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 o </a:t>
            </a:r>
            <a:r>
              <a:rPr lang="en-US" sz="3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compra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 de </a:t>
            </a:r>
            <a:r>
              <a:rPr lang="en-US" sz="3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segunda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 </a:t>
            </a:r>
            <a:r>
              <a:rPr lang="en-US" sz="3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oportunidad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f orson "/>
              </a:rPr>
              <a:t> </a:t>
            </a:r>
            <a:endParaRPr lang="es-ES" sz="3200" b="1" dirty="0">
              <a:solidFill>
                <a:schemeClr val="accent6">
                  <a:lumMod val="50000"/>
                </a:schemeClr>
              </a:solidFill>
              <a:latin typeface="Sf orson 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1EE5D1-DE46-3BEA-BDC3-B4CEB7126E6A}"/>
              </a:ext>
            </a:extLst>
          </p:cNvPr>
          <p:cNvSpPr txBox="1"/>
          <p:nvPr/>
        </p:nvSpPr>
        <p:spPr>
          <a:xfrm>
            <a:off x="783935" y="4665030"/>
            <a:ext cx="10743046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  <a:latin typeface="Sf orson "/>
              </a:rPr>
              <a:t>Si </a:t>
            </a:r>
            <a:r>
              <a:rPr lang="en-US" sz="1800" b="0" i="0" dirty="0" err="1">
                <a:effectLst/>
                <a:latin typeface="Sf orson "/>
              </a:rPr>
              <a:t>necesitas</a:t>
            </a:r>
            <a:r>
              <a:rPr lang="en-US" sz="1800" b="0" i="0" dirty="0">
                <a:effectLst/>
                <a:latin typeface="Sf orson "/>
              </a:rPr>
              <a:t> algo, </a:t>
            </a:r>
            <a:r>
              <a:rPr lang="en-US" dirty="0" err="1">
                <a:latin typeface="Sf orson "/>
              </a:rPr>
              <a:t>prioriza</a:t>
            </a:r>
            <a:r>
              <a:rPr lang="en-US" dirty="0">
                <a:latin typeface="Sf orson "/>
              </a:rPr>
              <a:t> las tiendas de </a:t>
            </a:r>
            <a:r>
              <a:rPr lang="en-US" dirty="0" err="1">
                <a:latin typeface="Sf orson "/>
              </a:rPr>
              <a:t>segunda</a:t>
            </a:r>
            <a:r>
              <a:rPr lang="en-US" dirty="0">
                <a:latin typeface="Sf orson "/>
              </a:rPr>
              <a:t> mano</a:t>
            </a:r>
          </a:p>
          <a:p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Hay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prendas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que no solo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abrigan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o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complementos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que son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más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que un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detalle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porque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están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contribuyendo</a:t>
            </a:r>
            <a:r>
              <a:rPr lang="en-US" sz="17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a </a:t>
            </a:r>
            <a:r>
              <a:rPr lang="en-US" sz="170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financiar</a:t>
            </a:r>
            <a:r>
              <a:rPr lang="en-US" sz="17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proyectos</a:t>
            </a:r>
            <a:r>
              <a:rPr lang="en-US" sz="17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 las ONG o </a:t>
            </a:r>
            <a:r>
              <a:rPr lang="en-US" sz="170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facilitando</a:t>
            </a:r>
            <a:r>
              <a:rPr lang="en-US" sz="17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la </a:t>
            </a:r>
            <a:r>
              <a:rPr lang="en-US" sz="170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inserción</a:t>
            </a:r>
            <a:r>
              <a:rPr lang="en-US" sz="17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social o </a:t>
            </a:r>
            <a:r>
              <a:rPr lang="en-US" sz="170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profesional</a:t>
            </a:r>
            <a:r>
              <a:rPr lang="en-US" sz="17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de </a:t>
            </a:r>
            <a:r>
              <a:rPr lang="en-US" sz="170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colectivos</a:t>
            </a:r>
            <a:r>
              <a:rPr lang="en-US" sz="17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menos</a:t>
            </a:r>
            <a:r>
              <a:rPr lang="en-US" sz="17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favorecidos</a:t>
            </a:r>
            <a:r>
              <a:rPr lang="en-US" sz="17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.</a:t>
            </a:r>
            <a:r>
              <a:rPr 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f orson "/>
              </a:rPr>
              <a:t> </a:t>
            </a:r>
          </a:p>
          <a:p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Son de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segunda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mano,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pero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tienen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y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generan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mucha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 </a:t>
            </a:r>
            <a:r>
              <a:rPr lang="en-US" sz="17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vida</a:t>
            </a:r>
            <a:r>
              <a:rPr lang="en-US" sz="17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f orson "/>
              </a:rPr>
              <a:t>. </a:t>
            </a:r>
            <a:endParaRPr lang="es-ES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66A39AA-3ED5-EBA9-27D9-7C90BB901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019" y="5772727"/>
            <a:ext cx="3093980" cy="1129032"/>
          </a:xfrm>
          <a:prstGeom prst="rect">
            <a:avLst/>
          </a:prstGeom>
        </p:spPr>
      </p:pic>
      <p:pic>
        <p:nvPicPr>
          <p:cNvPr id="2052" name="Picture 4" descr="Qué significa cada icono de mi etiqueta de la ropa - Droguería Consum ...">
            <a:extLst>
              <a:ext uri="{FF2B5EF4-FFF2-40B4-BE49-F238E27FC236}">
                <a16:creationId xmlns:a16="http://schemas.microsoft.com/office/drawing/2014/main" id="{96CB3DCA-A2E4-73DA-F3E4-6117E4DE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623" y="1838799"/>
            <a:ext cx="2860852" cy="143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9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ura Tecnologica: Basura Tecnologica">
            <a:extLst>
              <a:ext uri="{FF2B5EF4-FFF2-40B4-BE49-F238E27FC236}">
                <a16:creationId xmlns:a16="http://schemas.microsoft.com/office/drawing/2014/main" id="{ED542A3E-148E-F13A-3527-CEF33E70E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Rectangle 1047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86B6FE-0112-D247-5DD6-01437FE2AC0A}"/>
              </a:ext>
            </a:extLst>
          </p:cNvPr>
          <p:cNvSpPr txBox="1"/>
          <p:nvPr/>
        </p:nvSpPr>
        <p:spPr>
          <a:xfrm>
            <a:off x="594109" y="453642"/>
            <a:ext cx="6619811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Alarga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la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vida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</a:p>
          <a:p>
            <a:pPr marL="457200" indent="-4572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de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tus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artículos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tecnológicos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Sf orson "/>
              <a:ea typeface="+mj-ea"/>
              <a:cs typeface="+mj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187B124-2455-F709-D697-35C4E7C4FA89}"/>
              </a:ext>
            </a:extLst>
          </p:cNvPr>
          <p:cNvSpPr txBox="1"/>
          <p:nvPr/>
        </p:nvSpPr>
        <p:spPr>
          <a:xfrm>
            <a:off x="594109" y="1931083"/>
            <a:ext cx="6816341" cy="3963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Sf orson "/>
              </a:rPr>
              <a:t>En</a:t>
            </a:r>
            <a:r>
              <a:rPr lang="en-US" dirty="0">
                <a:latin typeface="Sf orson "/>
              </a:rPr>
              <a:t> 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b="0" i="0" dirty="0">
                <a:effectLst/>
                <a:latin typeface="Sf orson "/>
                <a:hlinkClick r:id="rId3"/>
              </a:rPr>
              <a:t>www.alargascencia.org/es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dirty="0">
                <a:latin typeface="Sf orson "/>
              </a:rPr>
              <a:t> </a:t>
            </a:r>
            <a:r>
              <a:rPr lang="en-US" b="0" i="0" dirty="0" err="1">
                <a:effectLst/>
                <a:latin typeface="Sf orson "/>
              </a:rPr>
              <a:t>te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b="0" i="0" dirty="0" err="1">
                <a:effectLst/>
                <a:latin typeface="Sf orson "/>
              </a:rPr>
              <a:t>proponen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b="0" i="0" dirty="0" err="1">
                <a:effectLst/>
                <a:latin typeface="Sf orson "/>
              </a:rPr>
              <a:t>enfrentarte</a:t>
            </a:r>
            <a:r>
              <a:rPr lang="en-US" b="0" i="0" dirty="0">
                <a:effectLst/>
                <a:latin typeface="Sf orson "/>
              </a:rPr>
              <a:t> a la </a:t>
            </a:r>
            <a:r>
              <a:rPr lang="en-US" b="0" i="0" dirty="0" err="1">
                <a:effectLst/>
                <a:latin typeface="Sf orson "/>
              </a:rPr>
              <a:t>obsolescencia</a:t>
            </a:r>
            <a:r>
              <a:rPr lang="en-US" b="0" i="0" dirty="0">
                <a:effectLst/>
                <a:latin typeface="Sf orson "/>
              </a:rPr>
              <a:t>, </a:t>
            </a:r>
            <a:r>
              <a:rPr lang="en-US" b="0" i="0" dirty="0" err="1">
                <a:effectLst/>
                <a:latin typeface="Sf orson "/>
              </a:rPr>
              <a:t>ofreciendo</a:t>
            </a:r>
            <a:r>
              <a:rPr lang="en-US" b="0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una</a:t>
            </a:r>
            <a:r>
              <a:rPr lang="en-US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guía</a:t>
            </a:r>
            <a:r>
              <a:rPr lang="en-US" i="0" dirty="0">
                <a:effectLst/>
                <a:latin typeface="Sf orson "/>
              </a:rPr>
              <a:t> con </a:t>
            </a:r>
            <a:r>
              <a:rPr lang="en-US" i="0" dirty="0" err="1">
                <a:effectLst/>
                <a:latin typeface="Sf orson "/>
              </a:rPr>
              <a:t>establecimientos</a:t>
            </a:r>
            <a:r>
              <a:rPr lang="en-US" i="0" dirty="0">
                <a:effectLst/>
                <a:latin typeface="Sf orson "/>
              </a:rPr>
              <a:t> de la </a:t>
            </a:r>
            <a:r>
              <a:rPr lang="en-US" i="0" dirty="0" err="1">
                <a:effectLst/>
                <a:latin typeface="Sf orson "/>
              </a:rPr>
              <a:t>geografía</a:t>
            </a:r>
            <a:r>
              <a:rPr lang="en-US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española</a:t>
            </a:r>
            <a:r>
              <a:rPr lang="en-US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donde</a:t>
            </a:r>
            <a:r>
              <a:rPr lang="en-US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podrás</a:t>
            </a:r>
            <a:r>
              <a:rPr lang="en-US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arreglar</a:t>
            </a:r>
            <a:r>
              <a:rPr lang="en-US" i="0" dirty="0">
                <a:effectLst/>
                <a:latin typeface="Sf orson "/>
              </a:rPr>
              <a:t>, </a:t>
            </a:r>
            <a:r>
              <a:rPr lang="en-US" i="0" dirty="0" err="1">
                <a:effectLst/>
                <a:latin typeface="Sf orson "/>
              </a:rPr>
              <a:t>intercambiar</a:t>
            </a:r>
            <a:r>
              <a:rPr lang="en-US" i="0" dirty="0">
                <a:effectLst/>
                <a:latin typeface="Sf orson "/>
              </a:rPr>
              <a:t>, </a:t>
            </a:r>
            <a:r>
              <a:rPr lang="en-US" i="0" dirty="0" err="1">
                <a:effectLst/>
                <a:latin typeface="Sf orson "/>
              </a:rPr>
              <a:t>alquilar</a:t>
            </a:r>
            <a:r>
              <a:rPr lang="en-US" i="0" dirty="0">
                <a:effectLst/>
                <a:latin typeface="Sf orson "/>
              </a:rPr>
              <a:t> o vender </a:t>
            </a:r>
            <a:r>
              <a:rPr lang="en-US" i="0" dirty="0" err="1">
                <a:effectLst/>
                <a:latin typeface="Sf orson "/>
              </a:rPr>
              <a:t>objetos</a:t>
            </a:r>
            <a:r>
              <a:rPr lang="en-US" i="0" dirty="0">
                <a:effectLst/>
                <a:latin typeface="Sf orson 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i="0" dirty="0">
              <a:effectLst/>
              <a:latin typeface="Sf orson 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0" dirty="0">
                <a:effectLst/>
                <a:latin typeface="Sf orson "/>
              </a:rPr>
              <a:t>Si </a:t>
            </a:r>
            <a:r>
              <a:rPr lang="en-US" i="0" dirty="0" err="1">
                <a:effectLst/>
                <a:latin typeface="Sf orson "/>
              </a:rPr>
              <a:t>quieres</a:t>
            </a:r>
            <a:r>
              <a:rPr lang="en-US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renovar</a:t>
            </a:r>
            <a:r>
              <a:rPr lang="en-US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el</a:t>
            </a:r>
            <a:r>
              <a:rPr lang="en-US" i="0" dirty="0">
                <a:effectLst/>
                <a:latin typeface="Sf orson "/>
              </a:rPr>
              <a:t> material </a:t>
            </a:r>
            <a:r>
              <a:rPr lang="en-US" i="0" dirty="0" err="1">
                <a:effectLst/>
                <a:latin typeface="Sf orson "/>
              </a:rPr>
              <a:t>informático</a:t>
            </a:r>
            <a:r>
              <a:rPr lang="en-US" i="0" dirty="0">
                <a:effectLst/>
                <a:latin typeface="Sf orson "/>
              </a:rPr>
              <a:t> de la </a:t>
            </a:r>
            <a:r>
              <a:rPr lang="en-US" i="0" dirty="0" err="1">
                <a:effectLst/>
                <a:latin typeface="Sf orson "/>
              </a:rPr>
              <a:t>oficina</a:t>
            </a:r>
            <a:r>
              <a:rPr lang="en-US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contacta</a:t>
            </a:r>
            <a:r>
              <a:rPr lang="en-US" i="0" dirty="0">
                <a:effectLst/>
                <a:latin typeface="Sf orson "/>
              </a:rPr>
              <a:t> con </a:t>
            </a:r>
            <a:r>
              <a:rPr lang="en-US" i="0" dirty="0">
                <a:effectLst/>
                <a:latin typeface="Sf orson "/>
                <a:hlinkClick r:id="rId4"/>
              </a:rPr>
              <a:t>www.reciclanet.org</a:t>
            </a:r>
            <a:r>
              <a:rPr lang="en-US" i="0" dirty="0">
                <a:effectLst/>
                <a:latin typeface="Sf orson "/>
              </a:rPr>
              <a:t>  que </a:t>
            </a:r>
            <a:r>
              <a:rPr lang="en-US" i="0" dirty="0" err="1">
                <a:effectLst/>
                <a:latin typeface="Sf orson "/>
              </a:rPr>
              <a:t>reutiliza</a:t>
            </a:r>
            <a:r>
              <a:rPr lang="en-US" i="0" dirty="0">
                <a:effectLst/>
                <a:latin typeface="Sf orson "/>
              </a:rPr>
              <a:t> y </a:t>
            </a:r>
            <a:r>
              <a:rPr lang="en-US" i="0" dirty="0" err="1">
                <a:effectLst/>
                <a:latin typeface="Sf orson "/>
              </a:rPr>
              <a:t>recupera</a:t>
            </a:r>
            <a:r>
              <a:rPr lang="en-US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estos</a:t>
            </a:r>
            <a:r>
              <a:rPr lang="en-US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aparatos</a:t>
            </a:r>
            <a:r>
              <a:rPr lang="en-US" i="0" dirty="0">
                <a:effectLst/>
                <a:latin typeface="Sf orson "/>
              </a:rPr>
              <a:t> para </a:t>
            </a:r>
            <a:r>
              <a:rPr lang="en-US" i="0" dirty="0" err="1">
                <a:effectLst/>
                <a:latin typeface="Sf orson "/>
              </a:rPr>
              <a:t>entregarlos</a:t>
            </a:r>
            <a:r>
              <a:rPr lang="en-US" i="0" dirty="0">
                <a:effectLst/>
                <a:latin typeface="Sf orson "/>
              </a:rPr>
              <a:t> a </a:t>
            </a:r>
            <a:r>
              <a:rPr lang="en-US" i="0" dirty="0" err="1">
                <a:effectLst/>
                <a:latin typeface="Sf orson "/>
              </a:rPr>
              <a:t>asociaciones</a:t>
            </a:r>
            <a:r>
              <a:rPr lang="en-US" i="0" dirty="0">
                <a:effectLst/>
                <a:latin typeface="Sf orson "/>
              </a:rPr>
              <a:t> sin </a:t>
            </a:r>
            <a:r>
              <a:rPr lang="en-US" i="0" dirty="0" err="1">
                <a:effectLst/>
                <a:latin typeface="Sf orson "/>
              </a:rPr>
              <a:t>ánimo</a:t>
            </a:r>
            <a:r>
              <a:rPr lang="en-US" i="0" dirty="0">
                <a:effectLst/>
                <a:latin typeface="Sf orson "/>
              </a:rPr>
              <a:t> de </a:t>
            </a:r>
            <a:r>
              <a:rPr lang="en-US" i="0" dirty="0" err="1">
                <a:effectLst/>
                <a:latin typeface="Sf orson "/>
              </a:rPr>
              <a:t>lucro</a:t>
            </a:r>
            <a:r>
              <a:rPr lang="en-US" i="0" dirty="0">
                <a:effectLst/>
                <a:latin typeface="Sf orson "/>
              </a:rPr>
              <a:t>, colegios o </a:t>
            </a:r>
            <a:r>
              <a:rPr lang="en-US" i="0" dirty="0" err="1">
                <a:effectLst/>
                <a:latin typeface="Sf orson "/>
              </a:rPr>
              <a:t>colectivos</a:t>
            </a:r>
            <a:r>
              <a:rPr lang="en-US" i="0" dirty="0">
                <a:effectLst/>
                <a:latin typeface="Sf orson "/>
              </a:rPr>
              <a:t> </a:t>
            </a:r>
            <a:r>
              <a:rPr lang="en-US" i="0" dirty="0" err="1">
                <a:effectLst/>
                <a:latin typeface="Sf orson "/>
              </a:rPr>
              <a:t>vulnerables</a:t>
            </a:r>
            <a:r>
              <a:rPr lang="en-US" i="0" dirty="0">
                <a:effectLst/>
                <a:latin typeface="Sf orson "/>
              </a:rPr>
              <a:t>.</a:t>
            </a:r>
            <a:r>
              <a:rPr lang="en-US" dirty="0">
                <a:latin typeface="Sf orson "/>
              </a:rPr>
              <a:t> </a:t>
            </a:r>
            <a:br>
              <a:rPr lang="en-US" dirty="0">
                <a:latin typeface="Sf orson "/>
              </a:rPr>
            </a:br>
            <a:endParaRPr lang="en-US" i="0" dirty="0">
              <a:effectLst/>
              <a:latin typeface="Sf orson 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f orson "/>
              </a:rPr>
              <a:t>A la hora de </a:t>
            </a:r>
            <a:r>
              <a:rPr lang="en-US" dirty="0" err="1">
                <a:latin typeface="Sf orson "/>
              </a:rPr>
              <a:t>comprar</a:t>
            </a:r>
            <a:r>
              <a:rPr lang="en-US" dirty="0">
                <a:latin typeface="Sf orson "/>
              </a:rPr>
              <a:t> </a:t>
            </a:r>
            <a:r>
              <a:rPr lang="en-US" dirty="0" err="1">
                <a:latin typeface="Sf orson "/>
              </a:rPr>
              <a:t>electrodomésticos</a:t>
            </a:r>
            <a:r>
              <a:rPr lang="en-US" dirty="0">
                <a:latin typeface="Sf orson "/>
              </a:rPr>
              <a:t>, </a:t>
            </a:r>
            <a:r>
              <a:rPr lang="en-US" dirty="0" err="1">
                <a:latin typeface="Sf orson "/>
              </a:rPr>
              <a:t>elige</a:t>
            </a:r>
            <a:r>
              <a:rPr lang="en-US" dirty="0">
                <a:latin typeface="Sf orson "/>
              </a:rPr>
              <a:t> los que </a:t>
            </a:r>
            <a:r>
              <a:rPr lang="en-US" dirty="0" err="1">
                <a:latin typeface="Sf orson "/>
              </a:rPr>
              <a:t>tengan</a:t>
            </a:r>
            <a:r>
              <a:rPr lang="en-US" dirty="0">
                <a:latin typeface="Sf orson "/>
              </a:rPr>
              <a:t> </a:t>
            </a:r>
            <a:r>
              <a:rPr lang="en-US" dirty="0" err="1">
                <a:latin typeface="Sf orson "/>
              </a:rPr>
              <a:t>certificación</a:t>
            </a:r>
            <a:r>
              <a:rPr lang="en-US" dirty="0">
                <a:latin typeface="Sf orson "/>
              </a:rPr>
              <a:t> de </a:t>
            </a:r>
            <a:r>
              <a:rPr lang="en-US" dirty="0" err="1">
                <a:latin typeface="Sf orson "/>
              </a:rPr>
              <a:t>eficiencia</a:t>
            </a:r>
            <a:r>
              <a:rPr lang="en-US" dirty="0">
                <a:latin typeface="Sf orson "/>
              </a:rPr>
              <a:t> </a:t>
            </a:r>
            <a:r>
              <a:rPr lang="en-US" dirty="0" err="1">
                <a:latin typeface="Sf orson "/>
              </a:rPr>
              <a:t>energética</a:t>
            </a:r>
            <a:endParaRPr lang="en-US" dirty="0">
              <a:latin typeface="Sf orson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Sf orson 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f orson "/>
              </a:rPr>
              <a:t>Antes de </a:t>
            </a:r>
            <a:r>
              <a:rPr lang="en-US" dirty="0" err="1">
                <a:latin typeface="Sf orson "/>
              </a:rPr>
              <a:t>cambiar</a:t>
            </a:r>
            <a:r>
              <a:rPr lang="en-US" dirty="0">
                <a:latin typeface="Sf orson "/>
              </a:rPr>
              <a:t> de </a:t>
            </a:r>
            <a:r>
              <a:rPr lang="en-US" dirty="0" err="1">
                <a:latin typeface="Sf orson "/>
              </a:rPr>
              <a:t>modelo</a:t>
            </a:r>
            <a:r>
              <a:rPr lang="en-US" dirty="0">
                <a:latin typeface="Sf orson "/>
              </a:rPr>
              <a:t> de </a:t>
            </a:r>
            <a:r>
              <a:rPr lang="en-US" dirty="0" err="1">
                <a:latin typeface="Sf orson "/>
              </a:rPr>
              <a:t>móvil</a:t>
            </a:r>
            <a:r>
              <a:rPr lang="en-US" dirty="0">
                <a:latin typeface="Sf orson "/>
              </a:rPr>
              <a:t>, </a:t>
            </a:r>
            <a:r>
              <a:rPr lang="en-US" dirty="0" err="1">
                <a:latin typeface="Sf orson "/>
              </a:rPr>
              <a:t>piensa</a:t>
            </a:r>
            <a:r>
              <a:rPr lang="en-US" dirty="0">
                <a:latin typeface="Sf orson "/>
              </a:rPr>
              <a:t> </a:t>
            </a:r>
            <a:r>
              <a:rPr lang="en-US" dirty="0" err="1">
                <a:latin typeface="Sf orson "/>
              </a:rPr>
              <a:t>en</a:t>
            </a:r>
            <a:r>
              <a:rPr lang="en-US" dirty="0">
                <a:latin typeface="Sf orson "/>
              </a:rPr>
              <a:t> los </a:t>
            </a:r>
            <a:r>
              <a:rPr lang="en-US" dirty="0" err="1">
                <a:latin typeface="Sf orson "/>
              </a:rPr>
              <a:t>países</a:t>
            </a:r>
            <a:r>
              <a:rPr lang="en-US" dirty="0">
                <a:latin typeface="Sf orson "/>
              </a:rPr>
              <a:t> del Sur que </a:t>
            </a:r>
            <a:r>
              <a:rPr lang="en-US" dirty="0" err="1">
                <a:latin typeface="Sf orson "/>
              </a:rPr>
              <a:t>tenemos</a:t>
            </a:r>
            <a:r>
              <a:rPr lang="en-US" dirty="0">
                <a:latin typeface="Sf orson "/>
              </a:rPr>
              <a:t> </a:t>
            </a:r>
            <a:r>
              <a:rPr lang="en-US" dirty="0" err="1">
                <a:latin typeface="Sf orson "/>
              </a:rPr>
              <a:t>inundados</a:t>
            </a:r>
            <a:r>
              <a:rPr lang="en-US" dirty="0">
                <a:latin typeface="Sf orson "/>
              </a:rPr>
              <a:t> de </a:t>
            </a:r>
            <a:r>
              <a:rPr lang="en-US" dirty="0" err="1">
                <a:latin typeface="Sf orson "/>
              </a:rPr>
              <a:t>basura</a:t>
            </a:r>
            <a:r>
              <a:rPr lang="en-US" dirty="0">
                <a:latin typeface="Sf orson "/>
              </a:rPr>
              <a:t> </a:t>
            </a:r>
            <a:r>
              <a:rPr lang="en-US" dirty="0" err="1">
                <a:latin typeface="Sf orson "/>
              </a:rPr>
              <a:t>tecnológica</a:t>
            </a:r>
            <a:r>
              <a:rPr lang="en-US" dirty="0">
                <a:latin typeface="Sf orson 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187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86B6FE-0112-D247-5DD6-01437FE2AC0A}"/>
              </a:ext>
            </a:extLst>
          </p:cNvPr>
          <p:cNvSpPr txBox="1"/>
          <p:nvPr/>
        </p:nvSpPr>
        <p:spPr>
          <a:xfrm>
            <a:off x="1275805" y="650160"/>
            <a:ext cx="66524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RECICLA, REUTILIZA Y REDUCE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187B124-2455-F709-D697-35C4E7C4FA89}"/>
              </a:ext>
            </a:extLst>
          </p:cNvPr>
          <p:cNvSpPr txBox="1"/>
          <p:nvPr/>
        </p:nvSpPr>
        <p:spPr>
          <a:xfrm>
            <a:off x="623455" y="2336040"/>
            <a:ext cx="10614891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Sf orson 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B705EE6-55EF-E2F6-5D94-BE1DCDB2D6FD}"/>
              </a:ext>
            </a:extLst>
          </p:cNvPr>
          <p:cNvSpPr txBox="1"/>
          <p:nvPr/>
        </p:nvSpPr>
        <p:spPr>
          <a:xfrm>
            <a:off x="1352550" y="1679328"/>
            <a:ext cx="9715500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i="0" dirty="0">
                <a:solidFill>
                  <a:srgbClr val="7AB929"/>
                </a:solidFill>
                <a:effectLst/>
                <a:latin typeface="Sf orson "/>
              </a:rPr>
              <a:t>Hazlo con tus propias manos. </a:t>
            </a:r>
          </a:p>
          <a:p>
            <a:r>
              <a:rPr lang="es-ES" sz="1900" b="0" i="0" dirty="0">
                <a:effectLst/>
                <a:latin typeface="Sf orson "/>
              </a:rPr>
              <a:t>Puedes reutilizar infinidad de objetos útiles y prácticos </a:t>
            </a:r>
          </a:p>
          <a:p>
            <a:r>
              <a:rPr lang="es-ES" sz="1900" b="0" i="0" dirty="0">
                <a:effectLst/>
                <a:latin typeface="Sf orson "/>
              </a:rPr>
              <a:t>para tu hogar sin tener que desembolsar dinero. </a:t>
            </a:r>
          </a:p>
          <a:p>
            <a:r>
              <a:rPr lang="es-ES" sz="1900" b="0" i="0" dirty="0">
                <a:effectLst/>
                <a:latin typeface="Sf orson "/>
              </a:rPr>
              <a:t>Para ello, tienes las aplicaciones </a:t>
            </a:r>
            <a:r>
              <a:rPr lang="es-ES" sz="1900" b="0" i="0" dirty="0" err="1">
                <a:solidFill>
                  <a:srgbClr val="7AB929"/>
                </a:solidFill>
                <a:effectLst/>
                <a:latin typeface="Sf orson "/>
              </a:rPr>
              <a:t>Snapguide</a:t>
            </a:r>
            <a:r>
              <a:rPr lang="es-ES" sz="1900" b="0" i="0" dirty="0">
                <a:solidFill>
                  <a:srgbClr val="7AB929"/>
                </a:solidFill>
                <a:effectLst/>
                <a:latin typeface="Sf orson "/>
              </a:rPr>
              <a:t> </a:t>
            </a:r>
            <a:r>
              <a:rPr lang="es-ES" sz="1900" b="0" i="0" dirty="0">
                <a:solidFill>
                  <a:srgbClr val="706F6F"/>
                </a:solidFill>
                <a:effectLst/>
                <a:latin typeface="Sf orson "/>
              </a:rPr>
              <a:t>o </a:t>
            </a:r>
            <a:r>
              <a:rPr lang="es-ES" sz="1900" b="0" i="0" dirty="0">
                <a:solidFill>
                  <a:srgbClr val="7AB929"/>
                </a:solidFill>
                <a:effectLst/>
                <a:latin typeface="Sf orson "/>
              </a:rPr>
              <a:t>DIY </a:t>
            </a:r>
            <a:r>
              <a:rPr lang="es-ES" sz="1900" b="0" i="0" dirty="0" err="1">
                <a:solidFill>
                  <a:srgbClr val="7AB929"/>
                </a:solidFill>
                <a:effectLst/>
                <a:latin typeface="Sf orson "/>
              </a:rPr>
              <a:t>Craft</a:t>
            </a:r>
            <a:r>
              <a:rPr lang="es-ES" sz="1900" b="0" i="0" dirty="0">
                <a:solidFill>
                  <a:srgbClr val="7AB929"/>
                </a:solidFill>
                <a:effectLst/>
                <a:latin typeface="Sf orson "/>
              </a:rPr>
              <a:t> </a:t>
            </a:r>
            <a:r>
              <a:rPr lang="es-ES" sz="1900" b="0" i="0" dirty="0">
                <a:effectLst/>
                <a:latin typeface="Sf orson "/>
              </a:rPr>
              <a:t>que te explican paso a paso a seguir. </a:t>
            </a:r>
          </a:p>
          <a:p>
            <a:r>
              <a:rPr lang="es-ES" sz="1900" b="0" i="0" dirty="0">
                <a:effectLst/>
                <a:latin typeface="Sf orson "/>
              </a:rPr>
              <a:t>Por ejemplo, los </a:t>
            </a:r>
            <a:r>
              <a:rPr lang="es-ES" sz="1900" dirty="0" err="1">
                <a:latin typeface="Sf orson "/>
              </a:rPr>
              <a:t>bricks</a:t>
            </a:r>
            <a:r>
              <a:rPr lang="es-ES" sz="1900" dirty="0">
                <a:latin typeface="Sf orson "/>
              </a:rPr>
              <a:t> de leche son ideales como moldes para hacer bizcochos, los botes de vidrio como recipientes para tus ricas mermeladas caseras o como </a:t>
            </a:r>
            <a:r>
              <a:rPr lang="es-ES" sz="1900" dirty="0" err="1">
                <a:latin typeface="Sf orson "/>
              </a:rPr>
              <a:t>tupper</a:t>
            </a:r>
            <a:r>
              <a:rPr lang="es-ES" sz="1900" dirty="0">
                <a:latin typeface="Sf orson "/>
              </a:rPr>
              <a:t>.</a:t>
            </a:r>
            <a:endParaRPr lang="es-ES" sz="1900" b="0" i="0" dirty="0">
              <a:effectLst/>
              <a:latin typeface="Sf orson "/>
            </a:endParaRPr>
          </a:p>
          <a:p>
            <a:r>
              <a:rPr lang="es-ES" dirty="0">
                <a:latin typeface="Sf orson "/>
              </a:rPr>
              <a:t>P</a:t>
            </a:r>
            <a:r>
              <a:rPr lang="es-ES" sz="1800" b="0" i="0" dirty="0">
                <a:effectLst/>
                <a:latin typeface="Sf orson "/>
              </a:rPr>
              <a:t>asarás un rato divertido y didáctico mientras combates el estrés y ayudas al planeta.</a:t>
            </a:r>
          </a:p>
          <a:p>
            <a:endParaRPr lang="es-ES" sz="1900" b="1" dirty="0">
              <a:solidFill>
                <a:srgbClr val="7AB929"/>
              </a:solidFill>
              <a:latin typeface="Sf orson "/>
            </a:endParaRPr>
          </a:p>
          <a:p>
            <a:r>
              <a:rPr lang="es-ES" sz="1900" b="1" i="0" dirty="0">
                <a:solidFill>
                  <a:srgbClr val="7AB929"/>
                </a:solidFill>
                <a:effectLst/>
                <a:latin typeface="Sf orson "/>
              </a:rPr>
              <a:t>Deposita cada residuo en su contenedor. </a:t>
            </a:r>
          </a:p>
          <a:p>
            <a:r>
              <a:rPr lang="es-ES" sz="1900" b="0" i="0" dirty="0">
                <a:effectLst/>
                <a:latin typeface="Sf orson "/>
              </a:rPr>
              <a:t>De esta forma estarás</a:t>
            </a:r>
            <a:r>
              <a:rPr lang="es-ES" sz="1900" dirty="0">
                <a:latin typeface="Sf orson "/>
              </a:rPr>
              <a:t> c</a:t>
            </a:r>
            <a:r>
              <a:rPr lang="es-ES" sz="1900" b="0" i="0" dirty="0">
                <a:effectLst/>
                <a:latin typeface="Sf orson "/>
              </a:rPr>
              <a:t>ontribuyendo al </a:t>
            </a:r>
            <a:r>
              <a:rPr lang="es-ES" sz="1900" i="0" dirty="0">
                <a:effectLst/>
                <a:latin typeface="Sf orson "/>
              </a:rPr>
              <a:t>correcto tratamiento de los residuos domésticos</a:t>
            </a:r>
            <a:r>
              <a:rPr lang="es-ES" sz="1900" b="0" i="0" dirty="0">
                <a:effectLst/>
                <a:latin typeface="Sf orson "/>
              </a:rPr>
              <a:t>.</a:t>
            </a:r>
            <a:br>
              <a:rPr lang="es-ES" sz="1900" b="0" i="0" dirty="0">
                <a:effectLst/>
                <a:latin typeface="Sf orson "/>
              </a:rPr>
            </a:br>
            <a:r>
              <a:rPr lang="es-ES" sz="1900" b="0" i="0" dirty="0">
                <a:effectLst/>
                <a:latin typeface="Sf orson "/>
              </a:rPr>
              <a:t>Además, los ayuntamientos ponen a nuestra disposición los llamados </a:t>
            </a:r>
            <a:r>
              <a:rPr lang="es-ES" sz="1900" b="1" i="0" dirty="0">
                <a:effectLst/>
                <a:latin typeface="Sf orson "/>
              </a:rPr>
              <a:t>puntos limpios</a:t>
            </a:r>
            <a:r>
              <a:rPr lang="es-ES" sz="1900" b="0" i="0" dirty="0">
                <a:effectLst/>
                <a:latin typeface="Sf orson "/>
              </a:rPr>
              <a:t>, donde podremos entregar otro tipo de desechos como aceite o electrodomésticos. También existen los </a:t>
            </a:r>
            <a:r>
              <a:rPr lang="es-ES" sz="1900" b="1" i="0" dirty="0">
                <a:effectLst/>
                <a:latin typeface="Sf orson "/>
              </a:rPr>
              <a:t>puntos </a:t>
            </a:r>
            <a:r>
              <a:rPr lang="es-ES" sz="1900" b="1" i="0" dirty="0" err="1">
                <a:effectLst/>
                <a:latin typeface="Sf orson "/>
              </a:rPr>
              <a:t>Sigre</a:t>
            </a:r>
            <a:r>
              <a:rPr lang="es-ES" sz="1900" b="1" i="0" dirty="0">
                <a:effectLst/>
                <a:latin typeface="Sf orson "/>
              </a:rPr>
              <a:t> </a:t>
            </a:r>
            <a:r>
              <a:rPr lang="es-ES" sz="1900" b="0" i="0" dirty="0">
                <a:effectLst/>
                <a:latin typeface="Sf orson "/>
              </a:rPr>
              <a:t>para depositar envases y restos de medicamentos, y los </a:t>
            </a:r>
            <a:r>
              <a:rPr lang="es-ES" sz="1900" b="1" i="0" dirty="0">
                <a:effectLst/>
                <a:latin typeface="Sf orson "/>
              </a:rPr>
              <a:t>contenedores para pilas</a:t>
            </a:r>
            <a:r>
              <a:rPr lang="es-ES" sz="1900" b="0" i="0" dirty="0">
                <a:effectLst/>
                <a:latin typeface="Sf orson "/>
              </a:rPr>
              <a:t>, uno de los residuos de carácter doméstico especialmente peligroso.</a:t>
            </a:r>
            <a:endParaRPr lang="es-ES" sz="1900" i="1" dirty="0">
              <a:latin typeface="Sf orson "/>
            </a:endParaRPr>
          </a:p>
        </p:txBody>
      </p:sp>
    </p:spTree>
    <p:extLst>
      <p:ext uri="{BB962C8B-B14F-4D97-AF65-F5344CB8AC3E}">
        <p14:creationId xmlns:p14="http://schemas.microsoft.com/office/powerpoint/2010/main" val="257056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886B6FE-0112-D247-5DD6-01437FE2AC0A}"/>
              </a:ext>
            </a:extLst>
          </p:cNvPr>
          <p:cNvSpPr txBox="1"/>
          <p:nvPr/>
        </p:nvSpPr>
        <p:spPr>
          <a:xfrm>
            <a:off x="2375509" y="229617"/>
            <a:ext cx="8915945" cy="7785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Mitos</a:t>
            </a:r>
            <a:r>
              <a:rPr lang="en-US" sz="3000" b="1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o </a:t>
            </a:r>
            <a:r>
              <a:rPr lang="en-US" sz="3000" b="1" kern="1200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leyendas</a:t>
            </a:r>
            <a:r>
              <a:rPr lang="en-US" sz="3000" b="1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urbanas</a:t>
            </a:r>
            <a:r>
              <a:rPr lang="en-US" sz="3000" b="1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sobre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 </a:t>
            </a:r>
            <a:r>
              <a:rPr lang="en-US" sz="3000" b="1" kern="1200" dirty="0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RECICLAJE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4B263-62E5-E01C-4E7D-3610AD53741C}"/>
              </a:ext>
            </a:extLst>
          </p:cNvPr>
          <p:cNvSpPr txBox="1"/>
          <p:nvPr/>
        </p:nvSpPr>
        <p:spPr>
          <a:xfrm>
            <a:off x="858981" y="1434467"/>
            <a:ext cx="10843491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b="1" i="0" dirty="0">
              <a:solidFill>
                <a:srgbClr val="414042"/>
              </a:solidFill>
              <a:effectLst/>
              <a:latin typeface="Sf orson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i="0" dirty="0">
                <a:solidFill>
                  <a:srgbClr val="414042"/>
                </a:solidFill>
                <a:effectLst/>
                <a:latin typeface="Sf orson "/>
              </a:rPr>
              <a:t>Los camiones no separan los desechos</a:t>
            </a:r>
            <a:r>
              <a:rPr lang="es-ES" sz="1900" b="0" i="0" dirty="0">
                <a:solidFill>
                  <a:srgbClr val="414042"/>
                </a:solidFill>
                <a:effectLst/>
                <a:latin typeface="Sf orson "/>
              </a:rPr>
              <a:t>. </a:t>
            </a:r>
          </a:p>
          <a:p>
            <a:r>
              <a:rPr lang="es-ES" sz="1900" b="0" i="0" dirty="0">
                <a:solidFill>
                  <a:srgbClr val="414042"/>
                </a:solidFill>
                <a:effectLst/>
                <a:latin typeface="Sf orson "/>
              </a:rPr>
              <a:t>No todo va al mismo saco</a:t>
            </a:r>
            <a:r>
              <a:rPr lang="es-ES" sz="1900" dirty="0">
                <a:solidFill>
                  <a:srgbClr val="414042"/>
                </a:solidFill>
                <a:latin typeface="Sf orson "/>
              </a:rPr>
              <a:t>, pues dentro del camión hay dos espacios</a:t>
            </a:r>
            <a:endParaRPr lang="es-ES" sz="1900" b="0" i="0" dirty="0">
              <a:solidFill>
                <a:srgbClr val="414042"/>
              </a:solidFill>
              <a:effectLst/>
              <a:latin typeface="Sf orson "/>
            </a:endParaRPr>
          </a:p>
          <a:p>
            <a:endParaRPr lang="es-ES" sz="1900" dirty="0">
              <a:solidFill>
                <a:srgbClr val="414042"/>
              </a:solidFill>
              <a:latin typeface="Sf orson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i="0" dirty="0">
                <a:solidFill>
                  <a:srgbClr val="414042"/>
                </a:solidFill>
                <a:effectLst/>
                <a:latin typeface="Sf orson "/>
              </a:rPr>
              <a:t>El reciclaje aumenta el paro</a:t>
            </a:r>
            <a:r>
              <a:rPr lang="es-ES" sz="1900" b="0" i="0" dirty="0">
                <a:solidFill>
                  <a:srgbClr val="414042"/>
                </a:solidFill>
                <a:effectLst/>
                <a:latin typeface="Sf orson "/>
              </a:rPr>
              <a:t>. </a:t>
            </a:r>
            <a:endParaRPr lang="es-ES" sz="1900" dirty="0">
              <a:solidFill>
                <a:srgbClr val="414042"/>
              </a:solidFill>
              <a:latin typeface="Sf orson "/>
            </a:endParaRPr>
          </a:p>
          <a:p>
            <a:r>
              <a:rPr lang="es-ES" sz="1900" b="0" i="0" dirty="0">
                <a:solidFill>
                  <a:srgbClr val="414042"/>
                </a:solidFill>
                <a:effectLst/>
                <a:latin typeface="Sf orson "/>
              </a:rPr>
              <a:t>El proceso de recuperación y posterior reutilización industrial de desechos es un sistema que emplea a muchos </a:t>
            </a:r>
            <a:r>
              <a:rPr lang="es-ES" sz="1900" i="0" dirty="0">
                <a:solidFill>
                  <a:srgbClr val="414042"/>
                </a:solidFill>
                <a:effectLst/>
                <a:latin typeface="Sf orson "/>
              </a:rPr>
              <a:t>operarios, mecánicos, personal de limpieza y profesionales de la gestión</a:t>
            </a:r>
            <a:r>
              <a:rPr lang="es-ES" sz="1900" b="0" i="0" dirty="0">
                <a:solidFill>
                  <a:srgbClr val="414042"/>
                </a:solidFill>
                <a:effectLst/>
                <a:latin typeface="Sf orson "/>
              </a:rPr>
              <a:t>. </a:t>
            </a:r>
          </a:p>
          <a:p>
            <a:r>
              <a:rPr lang="es-ES" sz="1900" dirty="0">
                <a:solidFill>
                  <a:srgbClr val="414042"/>
                </a:solidFill>
                <a:latin typeface="Sf orson "/>
              </a:rPr>
              <a:t>E</a:t>
            </a:r>
            <a:r>
              <a:rPr lang="es-ES" sz="1900" b="0" i="0" dirty="0">
                <a:solidFill>
                  <a:srgbClr val="414042"/>
                </a:solidFill>
                <a:effectLst/>
                <a:latin typeface="Sf orson "/>
              </a:rPr>
              <a:t>n España, se han creado más de 42.600 puestos de trabajo, 9.400 de forma directa. </a:t>
            </a:r>
            <a:r>
              <a:rPr lang="es-ES" sz="15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f orson "/>
              </a:rPr>
              <a:t>Fuente: </a:t>
            </a:r>
            <a:r>
              <a:rPr lang="es-ES" sz="15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f orson "/>
              </a:rPr>
              <a:t>Ecoembes</a:t>
            </a:r>
            <a:endParaRPr lang="es-ES" sz="15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Sf orson "/>
            </a:endParaRPr>
          </a:p>
          <a:p>
            <a:endParaRPr lang="es-ES" sz="15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Sf orson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i="0" dirty="0">
                <a:solidFill>
                  <a:srgbClr val="414042"/>
                </a:solidFill>
                <a:effectLst/>
                <a:latin typeface="Sf orson "/>
              </a:rPr>
              <a:t>Cada objeto se recicla solo una vez. </a:t>
            </a:r>
            <a:endParaRPr lang="es-ES" sz="1900" dirty="0">
              <a:solidFill>
                <a:srgbClr val="414042"/>
              </a:solidFill>
              <a:latin typeface="Sf orson "/>
            </a:endParaRPr>
          </a:p>
          <a:p>
            <a:r>
              <a:rPr lang="es-ES" sz="1900" b="0" i="0" dirty="0">
                <a:solidFill>
                  <a:srgbClr val="414042"/>
                </a:solidFill>
                <a:effectLst/>
                <a:latin typeface="Sf orson "/>
              </a:rPr>
              <a:t>Depende del material. El vidrio, el aluminio y algunos plásticos pueden reciclarse una y otra vez. </a:t>
            </a:r>
          </a:p>
          <a:p>
            <a:endParaRPr lang="es-ES" sz="1900" b="0" i="0" dirty="0">
              <a:solidFill>
                <a:srgbClr val="414042"/>
              </a:solidFill>
              <a:effectLst/>
              <a:latin typeface="Sf orson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i="0" dirty="0">
                <a:solidFill>
                  <a:srgbClr val="414042"/>
                </a:solidFill>
                <a:effectLst/>
                <a:latin typeface="Sf orson "/>
              </a:rPr>
              <a:t>Es más caro reciclar que fabricar extrayendo materias primas. </a:t>
            </a:r>
          </a:p>
          <a:p>
            <a:r>
              <a:rPr lang="es-ES" sz="1900" b="0" i="0" dirty="0">
                <a:solidFill>
                  <a:srgbClr val="414042"/>
                </a:solidFill>
                <a:effectLst/>
                <a:latin typeface="Sf orson "/>
              </a:rPr>
              <a:t>No es así por el ahorro que se consigue en energía y agua. Al fabricar una lata desde material reciclado disminuye el gasto en energía un 95%. En el caso del papel, el ahorro de agua llega al 86%.</a:t>
            </a:r>
            <a:r>
              <a:rPr lang="es-ES" sz="1900" dirty="0">
                <a:latin typeface="Sf orson "/>
              </a:rPr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EDF0069-AF2C-C4DB-802A-2F602045C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835" y="5772690"/>
            <a:ext cx="2937163" cy="1071808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BF2FD8CF-5A65-6225-318D-8BD4CD18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65" y="1173588"/>
            <a:ext cx="2743200" cy="156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2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886B6FE-0112-D247-5DD6-01437FE2AC0A}"/>
              </a:ext>
            </a:extLst>
          </p:cNvPr>
          <p:cNvSpPr txBox="1"/>
          <p:nvPr/>
        </p:nvSpPr>
        <p:spPr>
          <a:xfrm>
            <a:off x="2384746" y="135890"/>
            <a:ext cx="6306673" cy="618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>
                <a:solidFill>
                  <a:schemeClr val="accent6">
                    <a:lumMod val="50000"/>
                  </a:schemeClr>
                </a:solidFill>
                <a:latin typeface="Sf orson "/>
                <a:ea typeface="+mj-ea"/>
                <a:cs typeface="+mj-cs"/>
              </a:rPr>
              <a:t>CÓMO RECICLAR CORRECTAMENTE</a:t>
            </a:r>
            <a:endParaRPr lang="en-US" sz="3000" b="1" kern="1200" dirty="0">
              <a:solidFill>
                <a:schemeClr val="accent6">
                  <a:lumMod val="50000"/>
                </a:schemeClr>
              </a:solidFill>
              <a:latin typeface="Sf orson 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4B263-62E5-E01C-4E7D-3610AD53741C}"/>
              </a:ext>
            </a:extLst>
          </p:cNvPr>
          <p:cNvSpPr txBox="1"/>
          <p:nvPr/>
        </p:nvSpPr>
        <p:spPr>
          <a:xfrm>
            <a:off x="905164" y="571383"/>
            <a:ext cx="10576483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b="1" i="0" dirty="0">
              <a:solidFill>
                <a:srgbClr val="414042"/>
              </a:solidFill>
              <a:effectLst/>
              <a:latin typeface="Sf orson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414042"/>
                </a:solidFill>
                <a:latin typeface="Sf orson "/>
              </a:rPr>
              <a:t>Contenedor </a:t>
            </a:r>
            <a:r>
              <a:rPr lang="es-ES" b="1" dirty="0">
                <a:solidFill>
                  <a:srgbClr val="00B050"/>
                </a:solidFill>
                <a:latin typeface="Sf orson "/>
              </a:rPr>
              <a:t>verde</a:t>
            </a:r>
            <a:r>
              <a:rPr lang="es-ES" b="1" dirty="0">
                <a:solidFill>
                  <a:srgbClr val="414042"/>
                </a:solidFill>
                <a:latin typeface="Sf orson "/>
              </a:rPr>
              <a:t> VIDRIO</a:t>
            </a:r>
            <a:r>
              <a:rPr lang="es-ES" b="0" i="0" dirty="0">
                <a:solidFill>
                  <a:srgbClr val="414042"/>
                </a:solidFill>
                <a:effectLst/>
                <a:latin typeface="Sf orson "/>
              </a:rPr>
              <a:t>. </a:t>
            </a:r>
          </a:p>
          <a:p>
            <a:r>
              <a:rPr lang="es-ES" sz="1700" b="1" i="0" dirty="0">
                <a:solidFill>
                  <a:srgbClr val="414042"/>
                </a:solidFill>
                <a:effectLst/>
                <a:latin typeface="Sf orson "/>
              </a:rPr>
              <a:t>no </a:t>
            </a:r>
            <a:r>
              <a:rPr lang="es-ES" sz="1700" i="0" dirty="0">
                <a:solidFill>
                  <a:srgbClr val="414042"/>
                </a:solidFill>
                <a:effectLst/>
                <a:latin typeface="Sf orson "/>
              </a:rPr>
              <a:t>arrojar los tapones </a:t>
            </a: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o tapas de las botellas y, si es posible, tampoco las etiquetas. </a:t>
            </a:r>
          </a:p>
          <a:p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No se deben arrojar vasos (son de cristal), espejos, bombillas ni tazas u otros objetos de cerámica.</a:t>
            </a:r>
            <a:br>
              <a:rPr lang="es-ES" sz="1700" dirty="0">
                <a:latin typeface="Sf orson "/>
              </a:rPr>
            </a:br>
            <a:endParaRPr lang="es-ES" sz="1700" dirty="0">
              <a:latin typeface="Sf orson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414042"/>
                </a:solidFill>
                <a:effectLst/>
                <a:latin typeface="Sf orson "/>
              </a:rPr>
              <a:t>Conten</a:t>
            </a:r>
            <a:r>
              <a:rPr lang="es-ES" dirty="0">
                <a:solidFill>
                  <a:srgbClr val="414042"/>
                </a:solidFill>
                <a:latin typeface="Sf orson "/>
              </a:rPr>
              <a:t>edor </a:t>
            </a:r>
            <a:r>
              <a:rPr lang="es-ES" b="1" dirty="0">
                <a:solidFill>
                  <a:srgbClr val="0070C0"/>
                </a:solidFill>
                <a:latin typeface="Sf orson "/>
              </a:rPr>
              <a:t>azul</a:t>
            </a:r>
            <a:r>
              <a:rPr lang="es-ES" dirty="0">
                <a:solidFill>
                  <a:srgbClr val="414042"/>
                </a:solidFill>
                <a:latin typeface="Sf orson "/>
              </a:rPr>
              <a:t> PAPEL y CARTÓN</a:t>
            </a:r>
          </a:p>
          <a:p>
            <a:r>
              <a:rPr lang="es-ES" sz="1700" b="1" i="0" dirty="0">
                <a:solidFill>
                  <a:srgbClr val="414042"/>
                </a:solidFill>
                <a:effectLst/>
                <a:latin typeface="Sf orson "/>
              </a:rPr>
              <a:t>no </a:t>
            </a:r>
            <a:r>
              <a:rPr lang="es-ES" sz="1700" i="0" dirty="0">
                <a:solidFill>
                  <a:srgbClr val="414042"/>
                </a:solidFill>
                <a:effectLst/>
                <a:latin typeface="Sf orson "/>
              </a:rPr>
              <a:t>arrojar servilletas de papel manchadas o cajas de pizza o similares con restos de comida o aceite</a:t>
            </a: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, ya que imposibilita su correcto reciclaje. Tampoco etiquetas adhesivas, toallitas húmedas, fotos o radiografías. Por otra parte, los </a:t>
            </a:r>
            <a:r>
              <a:rPr lang="es-ES" sz="1700" b="0" i="0" dirty="0" err="1">
                <a:solidFill>
                  <a:srgbClr val="414042"/>
                </a:solidFill>
                <a:effectLst/>
                <a:latin typeface="Sf orson "/>
              </a:rPr>
              <a:t>tetra-bricks</a:t>
            </a: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 se deben arrojar al contenedor amarillo de plásticos.</a:t>
            </a:r>
          </a:p>
          <a:p>
            <a:endParaRPr lang="es-ES" sz="1700" b="0" i="0" dirty="0">
              <a:solidFill>
                <a:srgbClr val="414042"/>
              </a:solidFill>
              <a:effectLst/>
              <a:latin typeface="Sf orson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14042"/>
                </a:solidFill>
                <a:latin typeface="Sf orson "/>
              </a:rPr>
              <a:t>Contenedor </a:t>
            </a:r>
            <a:r>
              <a:rPr lang="es-ES" b="1" dirty="0">
                <a:solidFill>
                  <a:srgbClr val="FFC000"/>
                </a:solidFill>
                <a:latin typeface="Sf orson "/>
              </a:rPr>
              <a:t>amarillo</a:t>
            </a:r>
            <a:r>
              <a:rPr lang="es-ES" dirty="0">
                <a:solidFill>
                  <a:srgbClr val="414042"/>
                </a:solidFill>
                <a:latin typeface="Sf orson "/>
              </a:rPr>
              <a:t> ENVASES</a:t>
            </a:r>
            <a:endParaRPr lang="es-ES" b="0" i="0" dirty="0">
              <a:solidFill>
                <a:srgbClr val="414042"/>
              </a:solidFill>
              <a:effectLst/>
              <a:latin typeface="Sf orson "/>
            </a:endParaRPr>
          </a:p>
          <a:p>
            <a:r>
              <a:rPr lang="es-ES" sz="1700" b="1" dirty="0">
                <a:solidFill>
                  <a:srgbClr val="414042"/>
                </a:solidFill>
                <a:latin typeface="Sf orson "/>
              </a:rPr>
              <a:t>arrojar </a:t>
            </a:r>
            <a:r>
              <a:rPr lang="es-ES" sz="1700" dirty="0">
                <a:solidFill>
                  <a:srgbClr val="414042"/>
                </a:solidFill>
                <a:latin typeface="Sf orson "/>
              </a:rPr>
              <a:t>aquí </a:t>
            </a:r>
            <a:r>
              <a:rPr lang="es-ES" sz="1700" i="0" dirty="0">
                <a:solidFill>
                  <a:srgbClr val="414042"/>
                </a:solidFill>
                <a:effectLst/>
                <a:latin typeface="Sf orson "/>
              </a:rPr>
              <a:t>envases de plástico, briks y latas, así cómo tapones de siliconas de algunas botellas</a:t>
            </a: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. </a:t>
            </a:r>
            <a:r>
              <a:rPr lang="es-ES" sz="1700" b="1" i="0" dirty="0">
                <a:solidFill>
                  <a:srgbClr val="414042"/>
                </a:solidFill>
                <a:effectLst/>
                <a:latin typeface="Sf orson "/>
              </a:rPr>
              <a:t>No</a:t>
            </a: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 tirar </a:t>
            </a:r>
            <a:r>
              <a:rPr lang="es-ES" sz="1700" i="0" dirty="0">
                <a:effectLst/>
                <a:latin typeface="Sf orson "/>
              </a:rPr>
              <a:t>juguetes de plástico, biberones, chupetes, cepillos de</a:t>
            </a: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 dientes, utensilios de cocina como espátulas o escurridores, ni cubos de playa o similares (que deben ir al punto limpio)</a:t>
            </a:r>
          </a:p>
          <a:p>
            <a:endParaRPr lang="es-ES" dirty="0">
              <a:solidFill>
                <a:srgbClr val="414042"/>
              </a:solidFill>
              <a:latin typeface="Sf orson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414042"/>
                </a:solidFill>
                <a:effectLst/>
                <a:latin typeface="Sf orson "/>
              </a:rPr>
              <a:t>Contenedor </a:t>
            </a:r>
            <a:r>
              <a:rPr lang="es-ES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f orson "/>
              </a:rPr>
              <a:t>gris</a:t>
            </a:r>
            <a:r>
              <a:rPr lang="es-ES" b="0" i="0" dirty="0">
                <a:solidFill>
                  <a:srgbClr val="414042"/>
                </a:solidFill>
                <a:effectLst/>
                <a:latin typeface="Sf orson "/>
              </a:rPr>
              <a:t> ORGÁNICO</a:t>
            </a:r>
          </a:p>
          <a:p>
            <a:r>
              <a:rPr lang="es-ES" sz="1700" b="1" dirty="0">
                <a:solidFill>
                  <a:srgbClr val="414042"/>
                </a:solidFill>
                <a:latin typeface="Sf orson "/>
              </a:rPr>
              <a:t>arrojar aquí </a:t>
            </a: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todos los restos de alimentos (peladuras, huesos, raspas, cáscaras de huevos…), así como las servilletas o el papel de cocina manchado y los tapones de corcho. </a:t>
            </a:r>
            <a:r>
              <a:rPr lang="es-ES" sz="1700" b="1" i="0" dirty="0">
                <a:solidFill>
                  <a:srgbClr val="414042"/>
                </a:solidFill>
                <a:effectLst/>
                <a:latin typeface="Sf orson "/>
              </a:rPr>
              <a:t>No</a:t>
            </a: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 hay que tirar colillas, pañales, cerámica, toallitas </a:t>
            </a:r>
            <a:r>
              <a:rPr lang="es-ES" sz="1700" b="0" i="0" dirty="0" err="1">
                <a:solidFill>
                  <a:srgbClr val="414042"/>
                </a:solidFill>
                <a:effectLst/>
                <a:latin typeface="Sf orson "/>
              </a:rPr>
              <a:t>humedas</a:t>
            </a:r>
            <a:r>
              <a:rPr lang="es-ES" sz="1700" b="0" i="0" dirty="0">
                <a:solidFill>
                  <a:srgbClr val="414042"/>
                </a:solidFill>
                <a:effectLst/>
                <a:latin typeface="Sf orson "/>
              </a:rPr>
              <a:t> y, ojo, tampoco pelos, polvo ni arena de mascotas.</a:t>
            </a:r>
            <a:r>
              <a:rPr lang="es-ES" sz="1700" dirty="0">
                <a:latin typeface="Sf orson "/>
              </a:rPr>
              <a:t> </a:t>
            </a:r>
          </a:p>
          <a:p>
            <a:endParaRPr lang="es-ES" dirty="0">
              <a:latin typeface="Sf orson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Sf orson "/>
              </a:rPr>
              <a:t>PUNTO LIMPIO: </a:t>
            </a:r>
            <a:r>
              <a:rPr lang="es-ES" sz="1700" dirty="0">
                <a:latin typeface="Sf orson "/>
              </a:rPr>
              <a:t>llevar aquí las pilas, aceite usado, móviles, ordenadores, cartuchos tinta, </a:t>
            </a:r>
            <a:r>
              <a:rPr lang="es-ES" sz="1700" dirty="0" err="1">
                <a:latin typeface="Sf orson "/>
              </a:rPr>
              <a:t>CDs</a:t>
            </a:r>
            <a:r>
              <a:rPr lang="es-ES" sz="1700" dirty="0">
                <a:latin typeface="Sf orson "/>
              </a:rPr>
              <a:t>, muebles, espejos,</a:t>
            </a:r>
          </a:p>
          <a:p>
            <a:r>
              <a:rPr lang="es-ES" sz="1700" dirty="0" err="1">
                <a:latin typeface="Sf orson "/>
              </a:rPr>
              <a:t>electrodómésticos</a:t>
            </a:r>
            <a:r>
              <a:rPr lang="es-ES" sz="1700" dirty="0">
                <a:latin typeface="Sf orson "/>
              </a:rPr>
              <a:t>, radiografías, bombillas (contienen mercurio) </a:t>
            </a:r>
            <a:r>
              <a:rPr lang="es-ES" sz="1700" dirty="0" err="1">
                <a:latin typeface="Sf orson "/>
              </a:rPr>
              <a:t>etc</a:t>
            </a:r>
            <a:endParaRPr lang="es-ES" sz="1700" dirty="0">
              <a:latin typeface="Sf orson "/>
            </a:endParaRPr>
          </a:p>
        </p:txBody>
      </p:sp>
      <p:pic>
        <p:nvPicPr>
          <p:cNvPr id="5122" name="Picture 2" descr="¿Qué tipos de contenedores de reciclaje hay en España (y qué diablos va ...">
            <a:extLst>
              <a:ext uri="{FF2B5EF4-FFF2-40B4-BE49-F238E27FC236}">
                <a16:creationId xmlns:a16="http://schemas.microsoft.com/office/drawing/2014/main" id="{35380D2E-4368-46ED-A7AB-73979E4C8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79" y="100308"/>
            <a:ext cx="2783267" cy="123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6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2108</Words>
  <Application>Microsoft Office PowerPoint</Application>
  <PresentationFormat>Panorámica</PresentationFormat>
  <Paragraphs>144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HelveticaLTStd-Roman</vt:lpstr>
      <vt:lpstr>HelveticaNeue</vt:lpstr>
      <vt:lpstr>HelveticaNeue-Bold</vt:lpstr>
      <vt:lpstr>OxfamTSTARPRO-Medium</vt:lpstr>
      <vt:lpstr>Sf orson 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Mercedes García de Vinuesa</dc:creator>
  <cp:lastModifiedBy>Mercedes García de Vinuesa</cp:lastModifiedBy>
  <cp:revision>12</cp:revision>
  <dcterms:created xsi:type="dcterms:W3CDTF">2022-12-22T09:24:24Z</dcterms:created>
  <dcterms:modified xsi:type="dcterms:W3CDTF">2023-02-20T10:39:24Z</dcterms:modified>
</cp:coreProperties>
</file>